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1.svg" ContentType="image/svg+xml"/>
  <Override PartName="/ppt/media/image13.svg" ContentType="image/svg+xml"/>
  <Override PartName="/ppt/media/image1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notesMasterIdLst>
    <p:notesMasterId r:id="rId5"/>
  </p:notesMasterIdLst>
  <p:sldIdLst>
    <p:sldId id="364" r:id="rId4"/>
    <p:sldId id="542" r:id="rId6"/>
    <p:sldId id="392" r:id="rId7"/>
    <p:sldId id="330" r:id="rId8"/>
    <p:sldId id="568" r:id="rId9"/>
    <p:sldId id="493" r:id="rId10"/>
    <p:sldId id="494" r:id="rId11"/>
    <p:sldId id="573" r:id="rId12"/>
    <p:sldId id="349" r:id="rId13"/>
    <p:sldId id="580" r:id="rId14"/>
    <p:sldId id="363" r:id="rId15"/>
    <p:sldId id="365" r:id="rId16"/>
    <p:sldId id="582" r:id="rId17"/>
    <p:sldId id="585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2" pos="374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30" name="liqian bao" initials="lb" lastIdx="0" clrIdx="29"/>
  <p:cmAuthor id="2" name="作者" initials="A" lastIdx="0" clrIdx="1"/>
  <p:cmAuthor id="3" name="微软用户" initials="微" lastIdx="0" clrIdx="0"/>
  <p:cmAuthor id="4" name="新课标第一网" initials="新" lastIdx="0" clrIdx="0"/>
  <p:cmAuthor id="5" name="www.xkb1.com" initials="w" lastIdx="0" clrIdx="1"/>
  <p:cmAuthor id="6" name="lenovo" initials="l" lastIdx="0" clrIdx="0"/>
  <p:cmAuthor id="7" name="xkb1.com" initials="x" lastIdx="0" clrIdx="0"/>
  <p:cmAuthor id="8" name="xiaoxuan Zeng" initials="x" lastIdx="0" clrIdx="0"/>
  <p:cmAuthor id="9" name="dongyu" initials="d" lastIdx="0" clrIdx="8"/>
  <p:cmAuthor id="10" name="PC" initials="P" lastIdx="0" clrIdx="9"/>
  <p:cmAuthor id="11" name="szchd2zx08" initials="s" lastIdx="0" clrIdx="10"/>
  <p:cmAuthor id="12" name="jinli" initials="j" lastIdx="0" clrIdx="0"/>
  <p:cmAuthor id="13" name="ASUS" initials="A" lastIdx="2" clrIdx="12"/>
  <p:cmAuthor id="14" name="user" initials="u" lastIdx="0" clrIdx="0"/>
  <p:cmAuthor id="15" name="李丽" initials="李" lastIdx="0" clrIdx="14"/>
  <p:cmAuthor id="16" name="Nicole Li  李倩" initials="N" lastIdx="0" clrIdx="0"/>
  <p:cmAuthor id="18" name="222" initials="2" lastIdx="0" clrIdx="0"/>
  <p:cmAuthor id="76" name="1637354872@qq.com" initials="1" lastIdx="1" clrIdx="25"/>
  <p:cmAuthor id="19" name="Administrator" initials="A" lastIdx="0" clrIdx="18"/>
  <p:cmAuthor id="20" name="hanying" initials="h" lastIdx="0" clrIdx="19"/>
  <p:cmAuthor id="23" name="Microsoft Office 用户" initials="Office [23]" lastIdx="0" clrIdx="22"/>
  <p:cmAuthor id="24" name="73923" initials="7" lastIdx="1" clrIdx="2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-636" y="-84"/>
      </p:cViewPr>
      <p:guideLst>
        <p:guide orient="horz" pos="2160"/>
        <p:guide pos="3840"/>
        <p:guide pos="37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gs" Target="tags/tag115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45057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45059" name="文本占位符 45058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2"/>
            <p:custDataLst>
              <p:tags r:id="rId5"/>
            </p:custDataLst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18" rIns="91416" bIns="4571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4087"/>
            <a:ext cx="3657600" cy="48677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4087"/>
            <a:ext cx="5486400" cy="48677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4087"/>
            <a:ext cx="3657600" cy="48677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F1B8B94-A78D-4FAD-97DC-066B160EC9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C345AD9-1F0C-4020-ADC1-9140E091DE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后作业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8" rIns="91422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22" tIns="45718" rIns="91422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8" rIns="91422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22" tIns="45718" rIns="91422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复习回顾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8" rIns="91422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5"/>
            <a:ext cx="2208245" cy="584771"/>
          </a:xfrm>
          <a:prstGeom prst="rect">
            <a:avLst/>
          </a:prstGeom>
          <a:noFill/>
        </p:spPr>
        <p:txBody>
          <a:bodyPr wrap="square" lIns="91422" tIns="45718" rIns="91422" bIns="45718" rtlCol="0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复习回顾</a:t>
            </a:r>
            <a:endParaRPr lang="en-US" altLang="zh-CN" sz="32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8" rIns="91422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22" tIns="45718" rIns="91422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8" rIns="91422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22" tIns="45718" rIns="91422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8" rIns="91422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22" tIns="45718" rIns="91422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8" rIns="91422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22" tIns="45718" rIns="91422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22" tIns="45718" rIns="91422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4" name="菱形 3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5" name="直接连接符 4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连接符 5"/>
          <p:cNvCxnSpPr/>
          <p:nvPr userDrawn="1">
            <p:custDataLst>
              <p:tags r:id="rId4"/>
            </p:custDataLst>
          </p:nvPr>
        </p:nvCxnSpPr>
        <p:spPr>
          <a:xfrm>
            <a:off x="0" y="932723"/>
            <a:ext cx="12192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27.xml"/><Relationship Id="rId3" Type="http://schemas.openxmlformats.org/officeDocument/2006/relationships/image" Target="../media/image2.png"/><Relationship Id="rId2" Type="http://schemas.openxmlformats.org/officeDocument/2006/relationships/tags" Target="../tags/tag26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6010" y="215265"/>
            <a:ext cx="1790700" cy="72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72085" indent="-172085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5149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770" algn="l"/>
          <a:tab pos="1207770" algn="l"/>
          <a:tab pos="1207770" algn="l"/>
          <a:tab pos="1207770" algn="l"/>
        </a:tabLst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8578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2007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5436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8872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301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30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9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633413" y="318308"/>
            <a:ext cx="10802939" cy="6334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3119442" y="1334820"/>
            <a:ext cx="5830887" cy="99853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 userDrawn="1"/>
        </p:nvSpPr>
        <p:spPr>
          <a:xfrm>
            <a:off x="4450705" y="1412777"/>
            <a:ext cx="3168352" cy="697627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pPr algn="ctr"/>
            <a:r>
              <a:rPr lang="zh-CN" altLang="en-US" sz="3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72085" indent="-172085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5149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770" algn="l"/>
          <a:tab pos="1207770" algn="l"/>
          <a:tab pos="1207770" algn="l"/>
          <a:tab pos="1207770" algn="l"/>
        </a:tabLst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8578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2007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543050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8872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301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30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9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28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image" Target="../media/image17.png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2" Type="http://schemas.openxmlformats.org/officeDocument/2006/relationships/slideLayout" Target="../slideLayouts/slideLayout8.xml"/><Relationship Id="rId11" Type="http://schemas.openxmlformats.org/officeDocument/2006/relationships/tags" Target="../tags/tag76.xml"/><Relationship Id="rId10" Type="http://schemas.openxmlformats.org/officeDocument/2006/relationships/image" Target="../media/image18.png"/><Relationship Id="rId1" Type="http://schemas.openxmlformats.org/officeDocument/2006/relationships/tags" Target="../tags/tag6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85.xml"/><Relationship Id="rId8" Type="http://schemas.openxmlformats.org/officeDocument/2006/relationships/tags" Target="../tags/tag84.xml"/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7" Type="http://schemas.openxmlformats.org/officeDocument/2006/relationships/slideLayout" Target="../slideLayouts/slideLayout9.xml"/><Relationship Id="rId26" Type="http://schemas.openxmlformats.org/officeDocument/2006/relationships/tags" Target="../tags/tag101.xml"/><Relationship Id="rId25" Type="http://schemas.openxmlformats.org/officeDocument/2006/relationships/tags" Target="../tags/tag100.xml"/><Relationship Id="rId24" Type="http://schemas.openxmlformats.org/officeDocument/2006/relationships/tags" Target="../tags/tag99.xml"/><Relationship Id="rId23" Type="http://schemas.openxmlformats.org/officeDocument/2006/relationships/tags" Target="../tags/tag98.xml"/><Relationship Id="rId22" Type="http://schemas.openxmlformats.org/officeDocument/2006/relationships/tags" Target="../tags/tag97.xml"/><Relationship Id="rId21" Type="http://schemas.openxmlformats.org/officeDocument/2006/relationships/image" Target="../media/image20.png"/><Relationship Id="rId20" Type="http://schemas.openxmlformats.org/officeDocument/2006/relationships/tags" Target="../tags/tag96.xml"/><Relationship Id="rId2" Type="http://schemas.openxmlformats.org/officeDocument/2006/relationships/tags" Target="../tags/tag78.xml"/><Relationship Id="rId19" Type="http://schemas.openxmlformats.org/officeDocument/2006/relationships/tags" Target="../tags/tag95.xml"/><Relationship Id="rId18" Type="http://schemas.openxmlformats.org/officeDocument/2006/relationships/tags" Target="../tags/tag94.xml"/><Relationship Id="rId17" Type="http://schemas.openxmlformats.org/officeDocument/2006/relationships/tags" Target="../tags/tag93.xml"/><Relationship Id="rId16" Type="http://schemas.openxmlformats.org/officeDocument/2006/relationships/tags" Target="../tags/tag92.xml"/><Relationship Id="rId15" Type="http://schemas.openxmlformats.org/officeDocument/2006/relationships/tags" Target="../tags/tag91.xml"/><Relationship Id="rId14" Type="http://schemas.openxmlformats.org/officeDocument/2006/relationships/tags" Target="../tags/tag90.xml"/><Relationship Id="rId13" Type="http://schemas.openxmlformats.org/officeDocument/2006/relationships/tags" Target="../tags/tag89.xml"/><Relationship Id="rId12" Type="http://schemas.openxmlformats.org/officeDocument/2006/relationships/tags" Target="../tags/tag88.xml"/><Relationship Id="rId11" Type="http://schemas.openxmlformats.org/officeDocument/2006/relationships/tags" Target="../tags/tag87.xml"/><Relationship Id="rId10" Type="http://schemas.openxmlformats.org/officeDocument/2006/relationships/tags" Target="../tags/tag86.xml"/><Relationship Id="rId1" Type="http://schemas.openxmlformats.org/officeDocument/2006/relationships/tags" Target="../tags/tag77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10.xml"/><Relationship Id="rId8" Type="http://schemas.openxmlformats.org/officeDocument/2006/relationships/tags" Target="../tags/tag109.xml"/><Relationship Id="rId7" Type="http://schemas.openxmlformats.org/officeDocument/2006/relationships/tags" Target="../tags/tag108.xml"/><Relationship Id="rId6" Type="http://schemas.openxmlformats.org/officeDocument/2006/relationships/tags" Target="../tags/tag107.xml"/><Relationship Id="rId5" Type="http://schemas.openxmlformats.org/officeDocument/2006/relationships/tags" Target="../tags/tag106.xml"/><Relationship Id="rId4" Type="http://schemas.openxmlformats.org/officeDocument/2006/relationships/tags" Target="../tags/tag105.xml"/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4" Type="http://schemas.openxmlformats.org/officeDocument/2006/relationships/slideLayout" Target="../slideLayouts/slideLayout9.xml"/><Relationship Id="rId13" Type="http://schemas.openxmlformats.org/officeDocument/2006/relationships/tags" Target="../tags/tag114.xml"/><Relationship Id="rId12" Type="http://schemas.openxmlformats.org/officeDocument/2006/relationships/tags" Target="../tags/tag113.xml"/><Relationship Id="rId11" Type="http://schemas.openxmlformats.org/officeDocument/2006/relationships/tags" Target="../tags/tag112.xml"/><Relationship Id="rId10" Type="http://schemas.openxmlformats.org/officeDocument/2006/relationships/tags" Target="../tags/tag111.xml"/><Relationship Id="rId1" Type="http://schemas.openxmlformats.org/officeDocument/2006/relationships/tags" Target="../tags/tag10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7" Type="http://schemas.openxmlformats.org/officeDocument/2006/relationships/tags" Target="../tags/tag37.xml"/><Relationship Id="rId6" Type="http://schemas.openxmlformats.org/officeDocument/2006/relationships/image" Target="../media/image7.png"/><Relationship Id="rId5" Type="http://schemas.openxmlformats.org/officeDocument/2006/relationships/tags" Target="../tags/tag36.xml"/><Relationship Id="rId4" Type="http://schemas.openxmlformats.org/officeDocument/2006/relationships/image" Target="../media/image6.png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tags" Target="../tags/tag44.xml"/><Relationship Id="rId7" Type="http://schemas.openxmlformats.org/officeDocument/2006/relationships/tags" Target="../tags/tag43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image" Target="../media/image8.jpeg"/><Relationship Id="rId1" Type="http://schemas.openxmlformats.org/officeDocument/2006/relationships/tags" Target="../tags/tag38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46.xml"/><Relationship Id="rId2" Type="http://schemas.openxmlformats.org/officeDocument/2006/relationships/image" Target="../media/image9.jpeg"/><Relationship Id="rId1" Type="http://schemas.openxmlformats.org/officeDocument/2006/relationships/tags" Target="../tags/tag4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49.xml"/><Relationship Id="rId8" Type="http://schemas.openxmlformats.org/officeDocument/2006/relationships/tags" Target="../tags/tag48.xml"/><Relationship Id="rId7" Type="http://schemas.openxmlformats.org/officeDocument/2006/relationships/tags" Target="../tags/tag4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Relationship Id="rId3" Type="http://schemas.openxmlformats.org/officeDocument/2006/relationships/image" Target="../media/image12.png"/><Relationship Id="rId21" Type="http://schemas.openxmlformats.org/officeDocument/2006/relationships/slideLayout" Target="../slideLayouts/slideLayout7.xml"/><Relationship Id="rId20" Type="http://schemas.openxmlformats.org/officeDocument/2006/relationships/audio" Target="../media/audio2.wav"/><Relationship Id="rId2" Type="http://schemas.openxmlformats.org/officeDocument/2006/relationships/image" Target="../media/image11.svg"/><Relationship Id="rId19" Type="http://schemas.openxmlformats.org/officeDocument/2006/relationships/audio" Target="../media/audio1.wav"/><Relationship Id="rId18" Type="http://schemas.openxmlformats.org/officeDocument/2006/relationships/tags" Target="../tags/tag58.xml"/><Relationship Id="rId17" Type="http://schemas.openxmlformats.org/officeDocument/2006/relationships/tags" Target="../tags/tag57.xml"/><Relationship Id="rId16" Type="http://schemas.openxmlformats.org/officeDocument/2006/relationships/tags" Target="../tags/tag56.xml"/><Relationship Id="rId15" Type="http://schemas.openxmlformats.org/officeDocument/2006/relationships/tags" Target="../tags/tag55.xml"/><Relationship Id="rId14" Type="http://schemas.openxmlformats.org/officeDocument/2006/relationships/tags" Target="../tags/tag54.xml"/><Relationship Id="rId13" Type="http://schemas.openxmlformats.org/officeDocument/2006/relationships/tags" Target="../tags/tag53.xml"/><Relationship Id="rId12" Type="http://schemas.openxmlformats.org/officeDocument/2006/relationships/tags" Target="../tags/tag52.xml"/><Relationship Id="rId11" Type="http://schemas.openxmlformats.org/officeDocument/2006/relationships/tags" Target="../tags/tag51.xml"/><Relationship Id="rId10" Type="http://schemas.openxmlformats.org/officeDocument/2006/relationships/tags" Target="../tags/tag50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image" Target="../media/image16.jpeg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" y="1460500"/>
            <a:ext cx="6429375" cy="34340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矩形 3"/>
          <p:cNvSpPr/>
          <p:nvPr/>
        </p:nvSpPr>
        <p:spPr>
          <a:xfrm>
            <a:off x="1685993" y="5157224"/>
            <a:ext cx="4263957" cy="71283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粗黑宋简体" panose="02000000000000000000" charset="-122"/>
                <a:ea typeface="方正粗黑宋简体" panose="02000000000000000000" charset="-122"/>
                <a:cs typeface="+mn-cs"/>
              </a:rPr>
              <a:t>秦始皇陵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方正粗黑宋简体" panose="02000000000000000000" charset="-122"/>
              <a:ea typeface="方正粗黑宋简体" panose="02000000000000000000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196287" y="1215781"/>
            <a:ext cx="4516337" cy="4831080"/>
          </a:xfrm>
          <a:prstGeom prst="rect">
            <a:avLst/>
          </a:prstGeom>
          <a:solidFill>
            <a:schemeClr val="bg1">
              <a:alpha val="72000"/>
            </a:schemeClr>
          </a:solidFill>
          <a:ln w="25400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在今天陕西省西安市临潼区城东</a:t>
            </a:r>
            <a:r>
              <a:rPr lang="en-US" altLang="zh-CN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5</a:t>
            </a: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千米处的骊山北麓，长眠着中国历史上第一位</a:t>
            </a:r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皇帝</a:t>
            </a:r>
            <a:r>
              <a:rPr lang="en-US" altLang="zh-CN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——</a:t>
            </a:r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秦始皇</a:t>
            </a: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，他用十二载的时光完成了前无古人的千古壮举，创建了不可一世的强盛</a:t>
            </a:r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帝国。然而，秦始皇</a:t>
            </a: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怎么也想不到，这个自己一手</a:t>
            </a:r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打造、曾经</a:t>
            </a: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盛极一时的大秦帝国，却不过二世而</a:t>
            </a:r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亡。</a:t>
            </a:r>
            <a:r>
              <a:rPr lang="zh-CN" altLang="en-US" sz="2800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“</a:t>
            </a:r>
            <a:r>
              <a:rPr lang="zh-CN" altLang="en-US" sz="28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谁是灭亡秦朝的真凶？”</a:t>
            </a:r>
            <a:endParaRPr lang="zh-CN" altLang="en-US" sz="2800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 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692385" y="2600174"/>
            <a:ext cx="309880" cy="501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endParaRPr lang="zh-CN" altLang="zh-CN" sz="2665" b="1"/>
          </a:p>
        </p:txBody>
      </p:sp>
      <p:sp>
        <p:nvSpPr>
          <p:cNvPr id="40" name="任意多边形 39"/>
          <p:cNvSpPr/>
          <p:nvPr/>
        </p:nvSpPr>
        <p:spPr>
          <a:xfrm>
            <a:off x="6335395" y="2843530"/>
            <a:ext cx="2272665" cy="2539365"/>
          </a:xfrm>
          <a:custGeom>
            <a:avLst/>
            <a:gdLst>
              <a:gd name="connisteX0" fmla="*/ 2264762 w 2264762"/>
              <a:gd name="connsiteY0" fmla="*/ 2458085 h 2458085"/>
              <a:gd name="connisteX1" fmla="*/ 2199357 w 2264762"/>
              <a:gd name="connsiteY1" fmla="*/ 2417445 h 2458085"/>
              <a:gd name="connisteX2" fmla="*/ 2118077 w 2264762"/>
              <a:gd name="connsiteY2" fmla="*/ 2352040 h 2458085"/>
              <a:gd name="connisteX3" fmla="*/ 2052672 w 2264762"/>
              <a:gd name="connsiteY3" fmla="*/ 2303145 h 2458085"/>
              <a:gd name="connisteX4" fmla="*/ 1971392 w 2264762"/>
              <a:gd name="connsiteY4" fmla="*/ 2221865 h 2458085"/>
              <a:gd name="connisteX5" fmla="*/ 1922497 w 2264762"/>
              <a:gd name="connsiteY5" fmla="*/ 2148840 h 2458085"/>
              <a:gd name="connisteX6" fmla="*/ 1857727 w 2264762"/>
              <a:gd name="connsiteY6" fmla="*/ 2059305 h 2458085"/>
              <a:gd name="connisteX7" fmla="*/ 1792322 w 2264762"/>
              <a:gd name="connsiteY7" fmla="*/ 2002155 h 2458085"/>
              <a:gd name="connisteX8" fmla="*/ 1719297 w 2264762"/>
              <a:gd name="connsiteY8" fmla="*/ 1936750 h 2458085"/>
              <a:gd name="connisteX9" fmla="*/ 1629762 w 2264762"/>
              <a:gd name="connsiteY9" fmla="*/ 1871980 h 2458085"/>
              <a:gd name="connisteX10" fmla="*/ 1597377 w 2264762"/>
              <a:gd name="connsiteY10" fmla="*/ 1806575 h 2458085"/>
              <a:gd name="connisteX11" fmla="*/ 1556737 w 2264762"/>
              <a:gd name="connsiteY11" fmla="*/ 1741805 h 2458085"/>
              <a:gd name="connisteX12" fmla="*/ 1531972 w 2264762"/>
              <a:gd name="connsiteY12" fmla="*/ 1676400 h 2458085"/>
              <a:gd name="connisteX13" fmla="*/ 1483077 w 2264762"/>
              <a:gd name="connsiteY13" fmla="*/ 1578610 h 2458085"/>
              <a:gd name="connisteX14" fmla="*/ 1458947 w 2264762"/>
              <a:gd name="connsiteY14" fmla="*/ 1513840 h 2458085"/>
              <a:gd name="connisteX15" fmla="*/ 1410052 w 2264762"/>
              <a:gd name="connsiteY15" fmla="*/ 1440815 h 2458085"/>
              <a:gd name="connisteX16" fmla="*/ 1337027 w 2264762"/>
              <a:gd name="connsiteY16" fmla="*/ 1367155 h 2458085"/>
              <a:gd name="connisteX17" fmla="*/ 1255112 w 2264762"/>
              <a:gd name="connsiteY17" fmla="*/ 1310640 h 2458085"/>
              <a:gd name="connisteX18" fmla="*/ 1190342 w 2264762"/>
              <a:gd name="connsiteY18" fmla="*/ 1285875 h 2458085"/>
              <a:gd name="connisteX19" fmla="*/ 1116682 w 2264762"/>
              <a:gd name="connsiteY19" fmla="*/ 1245235 h 2458085"/>
              <a:gd name="connisteX20" fmla="*/ 1019527 w 2264762"/>
              <a:gd name="connsiteY20" fmla="*/ 1245235 h 2458085"/>
              <a:gd name="connisteX21" fmla="*/ 937612 w 2264762"/>
              <a:gd name="connsiteY21" fmla="*/ 1236980 h 2458085"/>
              <a:gd name="connisteX22" fmla="*/ 864587 w 2264762"/>
              <a:gd name="connsiteY22" fmla="*/ 1228725 h 2458085"/>
              <a:gd name="connisteX23" fmla="*/ 775052 w 2264762"/>
              <a:gd name="connsiteY23" fmla="*/ 1212850 h 2458085"/>
              <a:gd name="connisteX24" fmla="*/ 693772 w 2264762"/>
              <a:gd name="connsiteY24" fmla="*/ 1179830 h 2458085"/>
              <a:gd name="connisteX25" fmla="*/ 620747 w 2264762"/>
              <a:gd name="connsiteY25" fmla="*/ 1147445 h 2458085"/>
              <a:gd name="connisteX26" fmla="*/ 538832 w 2264762"/>
              <a:gd name="connsiteY26" fmla="*/ 1098550 h 2458085"/>
              <a:gd name="connisteX27" fmla="*/ 457552 w 2264762"/>
              <a:gd name="connsiteY27" fmla="*/ 1074420 h 2458085"/>
              <a:gd name="connisteX28" fmla="*/ 392782 w 2264762"/>
              <a:gd name="connsiteY28" fmla="*/ 1033780 h 2458085"/>
              <a:gd name="connisteX29" fmla="*/ 327377 w 2264762"/>
              <a:gd name="connsiteY29" fmla="*/ 1000760 h 2458085"/>
              <a:gd name="connisteX30" fmla="*/ 262607 w 2264762"/>
              <a:gd name="connsiteY30" fmla="*/ 960120 h 2458085"/>
              <a:gd name="connisteX31" fmla="*/ 197202 w 2264762"/>
              <a:gd name="connsiteY31" fmla="*/ 903605 h 2458085"/>
              <a:gd name="connisteX32" fmla="*/ 132432 w 2264762"/>
              <a:gd name="connsiteY32" fmla="*/ 846455 h 2458085"/>
              <a:gd name="connisteX33" fmla="*/ 67027 w 2264762"/>
              <a:gd name="connsiteY33" fmla="*/ 797560 h 2458085"/>
              <a:gd name="connisteX34" fmla="*/ 26387 w 2264762"/>
              <a:gd name="connsiteY34" fmla="*/ 716280 h 2458085"/>
              <a:gd name="connisteX35" fmla="*/ 2257 w 2264762"/>
              <a:gd name="connsiteY35" fmla="*/ 618490 h 2458085"/>
              <a:gd name="connisteX36" fmla="*/ 2257 w 2264762"/>
              <a:gd name="connsiteY36" fmla="*/ 553720 h 2458085"/>
              <a:gd name="connisteX37" fmla="*/ 2257 w 2264762"/>
              <a:gd name="connsiteY37" fmla="*/ 480060 h 2458085"/>
              <a:gd name="connisteX38" fmla="*/ 18132 w 2264762"/>
              <a:gd name="connsiteY38" fmla="*/ 382270 h 2458085"/>
              <a:gd name="connisteX39" fmla="*/ 42897 w 2264762"/>
              <a:gd name="connsiteY39" fmla="*/ 300990 h 2458085"/>
              <a:gd name="connisteX40" fmla="*/ 50517 w 2264762"/>
              <a:gd name="connsiteY40" fmla="*/ 227965 h 2458085"/>
              <a:gd name="connisteX41" fmla="*/ 50517 w 2264762"/>
              <a:gd name="connsiteY41" fmla="*/ 138430 h 2458085"/>
              <a:gd name="connisteX42" fmla="*/ 50517 w 2264762"/>
              <a:gd name="connsiteY42" fmla="*/ 65405 h 2458085"/>
              <a:gd name="connisteX43" fmla="*/ 50517 w 2264762"/>
              <a:gd name="connsiteY43" fmla="*/ 0 h 245808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</a:cxnLst>
            <a:rect l="l" t="t" r="r" b="b"/>
            <a:pathLst>
              <a:path w="2264763" h="2458085">
                <a:moveTo>
                  <a:pt x="2264763" y="2458085"/>
                </a:moveTo>
                <a:cubicBezTo>
                  <a:pt x="2253333" y="2451100"/>
                  <a:pt x="2228568" y="2438400"/>
                  <a:pt x="2199358" y="2417445"/>
                </a:cubicBezTo>
                <a:cubicBezTo>
                  <a:pt x="2170148" y="2396490"/>
                  <a:pt x="2147288" y="2374900"/>
                  <a:pt x="2118078" y="2352040"/>
                </a:cubicBezTo>
                <a:cubicBezTo>
                  <a:pt x="2088868" y="2329180"/>
                  <a:pt x="2081883" y="2329180"/>
                  <a:pt x="2052673" y="2303145"/>
                </a:cubicBezTo>
                <a:cubicBezTo>
                  <a:pt x="2023463" y="2277110"/>
                  <a:pt x="1997428" y="2252980"/>
                  <a:pt x="1971393" y="2221865"/>
                </a:cubicBezTo>
                <a:cubicBezTo>
                  <a:pt x="1945358" y="2190750"/>
                  <a:pt x="1945358" y="2181225"/>
                  <a:pt x="1922498" y="2148840"/>
                </a:cubicBezTo>
                <a:cubicBezTo>
                  <a:pt x="1899638" y="2116455"/>
                  <a:pt x="1883763" y="2088515"/>
                  <a:pt x="1857728" y="2059305"/>
                </a:cubicBezTo>
                <a:cubicBezTo>
                  <a:pt x="1831693" y="2030095"/>
                  <a:pt x="1820263" y="2026920"/>
                  <a:pt x="1792323" y="2002155"/>
                </a:cubicBezTo>
                <a:cubicBezTo>
                  <a:pt x="1764383" y="1977390"/>
                  <a:pt x="1751683" y="1962785"/>
                  <a:pt x="1719298" y="1936750"/>
                </a:cubicBezTo>
                <a:cubicBezTo>
                  <a:pt x="1686913" y="1910715"/>
                  <a:pt x="1653893" y="1898015"/>
                  <a:pt x="1629763" y="1871980"/>
                </a:cubicBezTo>
                <a:cubicBezTo>
                  <a:pt x="1605633" y="1845945"/>
                  <a:pt x="1611983" y="1832610"/>
                  <a:pt x="1597378" y="1806575"/>
                </a:cubicBezTo>
                <a:cubicBezTo>
                  <a:pt x="1582773" y="1780540"/>
                  <a:pt x="1570073" y="1767840"/>
                  <a:pt x="1556738" y="1741805"/>
                </a:cubicBezTo>
                <a:cubicBezTo>
                  <a:pt x="1543403" y="1715770"/>
                  <a:pt x="1546578" y="1708785"/>
                  <a:pt x="1531973" y="1676400"/>
                </a:cubicBezTo>
                <a:cubicBezTo>
                  <a:pt x="1517368" y="1644015"/>
                  <a:pt x="1497683" y="1610995"/>
                  <a:pt x="1483078" y="1578610"/>
                </a:cubicBezTo>
                <a:cubicBezTo>
                  <a:pt x="1468473" y="1546225"/>
                  <a:pt x="1473553" y="1541145"/>
                  <a:pt x="1458948" y="1513840"/>
                </a:cubicBezTo>
                <a:cubicBezTo>
                  <a:pt x="1444343" y="1486535"/>
                  <a:pt x="1434183" y="1470025"/>
                  <a:pt x="1410053" y="1440815"/>
                </a:cubicBezTo>
                <a:cubicBezTo>
                  <a:pt x="1385923" y="1411605"/>
                  <a:pt x="1368143" y="1393190"/>
                  <a:pt x="1337028" y="1367155"/>
                </a:cubicBezTo>
                <a:cubicBezTo>
                  <a:pt x="1305913" y="1341120"/>
                  <a:pt x="1284323" y="1327150"/>
                  <a:pt x="1255113" y="1310640"/>
                </a:cubicBezTo>
                <a:cubicBezTo>
                  <a:pt x="1225903" y="1294130"/>
                  <a:pt x="1218283" y="1299210"/>
                  <a:pt x="1190343" y="1285875"/>
                </a:cubicBezTo>
                <a:cubicBezTo>
                  <a:pt x="1162403" y="1272540"/>
                  <a:pt x="1150973" y="1253490"/>
                  <a:pt x="1116683" y="1245235"/>
                </a:cubicBezTo>
                <a:cubicBezTo>
                  <a:pt x="1082393" y="1236980"/>
                  <a:pt x="1055088" y="1247140"/>
                  <a:pt x="1019528" y="1245235"/>
                </a:cubicBezTo>
                <a:cubicBezTo>
                  <a:pt x="983968" y="1243330"/>
                  <a:pt x="968728" y="1240155"/>
                  <a:pt x="937613" y="1236980"/>
                </a:cubicBezTo>
                <a:cubicBezTo>
                  <a:pt x="906498" y="1233805"/>
                  <a:pt x="896973" y="1233805"/>
                  <a:pt x="864588" y="1228725"/>
                </a:cubicBezTo>
                <a:cubicBezTo>
                  <a:pt x="832203" y="1223645"/>
                  <a:pt x="809343" y="1222375"/>
                  <a:pt x="775053" y="1212850"/>
                </a:cubicBezTo>
                <a:cubicBezTo>
                  <a:pt x="740763" y="1203325"/>
                  <a:pt x="724888" y="1193165"/>
                  <a:pt x="693773" y="1179830"/>
                </a:cubicBezTo>
                <a:cubicBezTo>
                  <a:pt x="662658" y="1166495"/>
                  <a:pt x="651863" y="1163955"/>
                  <a:pt x="620748" y="1147445"/>
                </a:cubicBezTo>
                <a:cubicBezTo>
                  <a:pt x="589633" y="1130935"/>
                  <a:pt x="571218" y="1113155"/>
                  <a:pt x="538833" y="1098550"/>
                </a:cubicBezTo>
                <a:cubicBezTo>
                  <a:pt x="506448" y="1083945"/>
                  <a:pt x="486763" y="1087120"/>
                  <a:pt x="457553" y="1074420"/>
                </a:cubicBezTo>
                <a:cubicBezTo>
                  <a:pt x="428343" y="1061720"/>
                  <a:pt x="418818" y="1048385"/>
                  <a:pt x="392783" y="1033780"/>
                </a:cubicBezTo>
                <a:cubicBezTo>
                  <a:pt x="366748" y="1019175"/>
                  <a:pt x="353413" y="1015365"/>
                  <a:pt x="327378" y="1000760"/>
                </a:cubicBezTo>
                <a:cubicBezTo>
                  <a:pt x="301343" y="986155"/>
                  <a:pt x="288643" y="979805"/>
                  <a:pt x="262608" y="960120"/>
                </a:cubicBezTo>
                <a:cubicBezTo>
                  <a:pt x="236573" y="940435"/>
                  <a:pt x="223238" y="926465"/>
                  <a:pt x="197203" y="903605"/>
                </a:cubicBezTo>
                <a:cubicBezTo>
                  <a:pt x="171168" y="880745"/>
                  <a:pt x="158468" y="867410"/>
                  <a:pt x="132433" y="846455"/>
                </a:cubicBezTo>
                <a:cubicBezTo>
                  <a:pt x="106398" y="825500"/>
                  <a:pt x="87983" y="823595"/>
                  <a:pt x="67028" y="797560"/>
                </a:cubicBezTo>
                <a:cubicBezTo>
                  <a:pt x="46073" y="771525"/>
                  <a:pt x="39088" y="751840"/>
                  <a:pt x="26388" y="716280"/>
                </a:cubicBezTo>
                <a:cubicBezTo>
                  <a:pt x="13688" y="680720"/>
                  <a:pt x="7338" y="650875"/>
                  <a:pt x="2258" y="618490"/>
                </a:cubicBezTo>
                <a:cubicBezTo>
                  <a:pt x="-2822" y="586105"/>
                  <a:pt x="2258" y="581660"/>
                  <a:pt x="2258" y="553720"/>
                </a:cubicBezTo>
                <a:cubicBezTo>
                  <a:pt x="2258" y="525780"/>
                  <a:pt x="-917" y="514350"/>
                  <a:pt x="2258" y="480060"/>
                </a:cubicBezTo>
                <a:cubicBezTo>
                  <a:pt x="5433" y="445770"/>
                  <a:pt x="9878" y="417830"/>
                  <a:pt x="18133" y="382270"/>
                </a:cubicBezTo>
                <a:cubicBezTo>
                  <a:pt x="26388" y="346710"/>
                  <a:pt x="36548" y="332105"/>
                  <a:pt x="42898" y="300990"/>
                </a:cubicBezTo>
                <a:cubicBezTo>
                  <a:pt x="49248" y="269875"/>
                  <a:pt x="49248" y="260350"/>
                  <a:pt x="50518" y="227965"/>
                </a:cubicBezTo>
                <a:cubicBezTo>
                  <a:pt x="51788" y="195580"/>
                  <a:pt x="50518" y="170815"/>
                  <a:pt x="50518" y="138430"/>
                </a:cubicBezTo>
                <a:cubicBezTo>
                  <a:pt x="50518" y="106045"/>
                  <a:pt x="50518" y="93345"/>
                  <a:pt x="50518" y="65405"/>
                </a:cubicBezTo>
                <a:cubicBezTo>
                  <a:pt x="50518" y="37465"/>
                  <a:pt x="50518" y="11430"/>
                  <a:pt x="50518" y="0"/>
                </a:cubicBezTo>
              </a:path>
            </a:pathLst>
          </a:custGeom>
          <a:noFill/>
          <a:ln w="98425">
            <a:solidFill>
              <a:srgbClr val="00B050"/>
            </a:solidFill>
            <a:headEnd type="none"/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4024630" y="3733165"/>
            <a:ext cx="3445510" cy="1035050"/>
          </a:xfrm>
          <a:custGeom>
            <a:avLst/>
            <a:gdLst>
              <a:gd name="connisteX0" fmla="*/ 3182620 w 3452971"/>
              <a:gd name="connsiteY0" fmla="*/ 127624 h 1035074"/>
              <a:gd name="connisteX1" fmla="*/ 3239770 w 3452971"/>
              <a:gd name="connsiteY1" fmla="*/ 208904 h 1035074"/>
              <a:gd name="connisteX2" fmla="*/ 3312795 w 3452971"/>
              <a:gd name="connsiteY2" fmla="*/ 249544 h 1035074"/>
              <a:gd name="connisteX3" fmla="*/ 3377565 w 3452971"/>
              <a:gd name="connsiteY3" fmla="*/ 273674 h 1035074"/>
              <a:gd name="connisteX4" fmla="*/ 3442970 w 3452971"/>
              <a:gd name="connsiteY4" fmla="*/ 298439 h 1035074"/>
              <a:gd name="connisteX5" fmla="*/ 3442970 w 3452971"/>
              <a:gd name="connsiteY5" fmla="*/ 363209 h 1035074"/>
              <a:gd name="connisteX6" fmla="*/ 3377565 w 3452971"/>
              <a:gd name="connsiteY6" fmla="*/ 371464 h 1035074"/>
              <a:gd name="connisteX7" fmla="*/ 3312795 w 3452971"/>
              <a:gd name="connsiteY7" fmla="*/ 403849 h 1035074"/>
              <a:gd name="connisteX8" fmla="*/ 3247390 w 3452971"/>
              <a:gd name="connsiteY8" fmla="*/ 436869 h 1035074"/>
              <a:gd name="connisteX9" fmla="*/ 3182620 w 3452971"/>
              <a:gd name="connsiteY9" fmla="*/ 460999 h 1035074"/>
              <a:gd name="connisteX10" fmla="*/ 3117215 w 3452971"/>
              <a:gd name="connsiteY10" fmla="*/ 477509 h 1035074"/>
              <a:gd name="connisteX11" fmla="*/ 3035935 w 3452971"/>
              <a:gd name="connsiteY11" fmla="*/ 477509 h 1035074"/>
              <a:gd name="connisteX12" fmla="*/ 2987040 w 3452971"/>
              <a:gd name="connsiteY12" fmla="*/ 412104 h 1035074"/>
              <a:gd name="connisteX13" fmla="*/ 2930525 w 3452971"/>
              <a:gd name="connsiteY13" fmla="*/ 347334 h 1035074"/>
              <a:gd name="connisteX14" fmla="*/ 2889250 w 3452971"/>
              <a:gd name="connsiteY14" fmla="*/ 257799 h 1035074"/>
              <a:gd name="connisteX15" fmla="*/ 2873375 w 3452971"/>
              <a:gd name="connsiteY15" fmla="*/ 192394 h 1035074"/>
              <a:gd name="connisteX16" fmla="*/ 2856865 w 3452971"/>
              <a:gd name="connsiteY16" fmla="*/ 127624 h 1035074"/>
              <a:gd name="connisteX17" fmla="*/ 2807970 w 3452971"/>
              <a:gd name="connsiteY17" fmla="*/ 62219 h 1035074"/>
              <a:gd name="connisteX18" fmla="*/ 2743200 w 3452971"/>
              <a:gd name="connsiteY18" fmla="*/ 38089 h 1035074"/>
              <a:gd name="connisteX19" fmla="*/ 2726690 w 3452971"/>
              <a:gd name="connsiteY19" fmla="*/ 102859 h 1035074"/>
              <a:gd name="connisteX20" fmla="*/ 2718435 w 3452971"/>
              <a:gd name="connsiteY20" fmla="*/ 168264 h 1035074"/>
              <a:gd name="connisteX21" fmla="*/ 2702560 w 3452971"/>
              <a:gd name="connsiteY21" fmla="*/ 233034 h 1035074"/>
              <a:gd name="connisteX22" fmla="*/ 2637155 w 3452971"/>
              <a:gd name="connsiteY22" fmla="*/ 281929 h 1035074"/>
              <a:gd name="connisteX23" fmla="*/ 2588260 w 3452971"/>
              <a:gd name="connsiteY23" fmla="*/ 217159 h 1035074"/>
              <a:gd name="connisteX24" fmla="*/ 2474595 w 3452971"/>
              <a:gd name="connsiteY24" fmla="*/ 111114 h 1035074"/>
              <a:gd name="connisteX25" fmla="*/ 2409190 w 3452971"/>
              <a:gd name="connsiteY25" fmla="*/ 53964 h 1035074"/>
              <a:gd name="connisteX26" fmla="*/ 2327910 w 3452971"/>
              <a:gd name="connsiteY26" fmla="*/ 13324 h 1035074"/>
              <a:gd name="connisteX27" fmla="*/ 2254885 w 3452971"/>
              <a:gd name="connsiteY27" fmla="*/ 5069 h 1035074"/>
              <a:gd name="connisteX28" fmla="*/ 2205990 w 3452971"/>
              <a:gd name="connsiteY28" fmla="*/ 70474 h 1035074"/>
              <a:gd name="connisteX29" fmla="*/ 2181225 w 3452971"/>
              <a:gd name="connsiteY29" fmla="*/ 135244 h 1035074"/>
              <a:gd name="connisteX30" fmla="*/ 2148840 w 3452971"/>
              <a:gd name="connsiteY30" fmla="*/ 200649 h 1035074"/>
              <a:gd name="connisteX31" fmla="*/ 2091690 w 3452971"/>
              <a:gd name="connsiteY31" fmla="*/ 265419 h 1035074"/>
              <a:gd name="connisteX32" fmla="*/ 2042795 w 3452971"/>
              <a:gd name="connsiteY32" fmla="*/ 330824 h 1035074"/>
              <a:gd name="connisteX33" fmla="*/ 2010410 w 3452971"/>
              <a:gd name="connsiteY33" fmla="*/ 396229 h 1035074"/>
              <a:gd name="connisteX34" fmla="*/ 1961515 w 3452971"/>
              <a:gd name="connsiteY34" fmla="*/ 460999 h 1035074"/>
              <a:gd name="connisteX35" fmla="*/ 1896745 w 3452971"/>
              <a:gd name="connsiteY35" fmla="*/ 509894 h 1035074"/>
              <a:gd name="connisteX36" fmla="*/ 1831340 w 3452971"/>
              <a:gd name="connsiteY36" fmla="*/ 526404 h 1035074"/>
              <a:gd name="connisteX37" fmla="*/ 1766570 w 3452971"/>
              <a:gd name="connsiteY37" fmla="*/ 526404 h 1035074"/>
              <a:gd name="connisteX38" fmla="*/ 1692910 w 3452971"/>
              <a:gd name="connsiteY38" fmla="*/ 518149 h 1035074"/>
              <a:gd name="connisteX39" fmla="*/ 1628140 w 3452971"/>
              <a:gd name="connsiteY39" fmla="*/ 485764 h 1035074"/>
              <a:gd name="connisteX40" fmla="*/ 1570990 w 3452971"/>
              <a:gd name="connsiteY40" fmla="*/ 420359 h 1035074"/>
              <a:gd name="connisteX41" fmla="*/ 1538605 w 3452971"/>
              <a:gd name="connsiteY41" fmla="*/ 354954 h 1035074"/>
              <a:gd name="connisteX42" fmla="*/ 1522095 w 3452971"/>
              <a:gd name="connsiteY42" fmla="*/ 290184 h 1035074"/>
              <a:gd name="connisteX43" fmla="*/ 1538605 w 3452971"/>
              <a:gd name="connsiteY43" fmla="*/ 217159 h 1035074"/>
              <a:gd name="connisteX44" fmla="*/ 1595755 w 3452971"/>
              <a:gd name="connsiteY44" fmla="*/ 281929 h 1035074"/>
              <a:gd name="connisteX45" fmla="*/ 1611630 w 3452971"/>
              <a:gd name="connsiteY45" fmla="*/ 363209 h 1035074"/>
              <a:gd name="connisteX46" fmla="*/ 1628140 w 3452971"/>
              <a:gd name="connsiteY46" fmla="*/ 428614 h 1035074"/>
              <a:gd name="connisteX47" fmla="*/ 1660525 w 3452971"/>
              <a:gd name="connsiteY47" fmla="*/ 493384 h 1035074"/>
              <a:gd name="connisteX48" fmla="*/ 1677035 w 3452971"/>
              <a:gd name="connsiteY48" fmla="*/ 567044 h 1035074"/>
              <a:gd name="connisteX49" fmla="*/ 1692910 w 3452971"/>
              <a:gd name="connsiteY49" fmla="*/ 631814 h 1035074"/>
              <a:gd name="connisteX50" fmla="*/ 1692910 w 3452971"/>
              <a:gd name="connsiteY50" fmla="*/ 697219 h 1035074"/>
              <a:gd name="connisteX51" fmla="*/ 1692910 w 3452971"/>
              <a:gd name="connsiteY51" fmla="*/ 761989 h 1035074"/>
              <a:gd name="connisteX52" fmla="*/ 1692910 w 3452971"/>
              <a:gd name="connsiteY52" fmla="*/ 835649 h 1035074"/>
              <a:gd name="connisteX53" fmla="*/ 1692910 w 3452971"/>
              <a:gd name="connsiteY53" fmla="*/ 908674 h 1035074"/>
              <a:gd name="connisteX54" fmla="*/ 1619885 w 3452971"/>
              <a:gd name="connsiteY54" fmla="*/ 989954 h 1035074"/>
              <a:gd name="connisteX55" fmla="*/ 1554480 w 3452971"/>
              <a:gd name="connsiteY55" fmla="*/ 1030594 h 1035074"/>
              <a:gd name="connisteX56" fmla="*/ 1481455 w 3452971"/>
              <a:gd name="connsiteY56" fmla="*/ 1030594 h 1035074"/>
              <a:gd name="connisteX57" fmla="*/ 1416685 w 3452971"/>
              <a:gd name="connsiteY57" fmla="*/ 1014719 h 1035074"/>
              <a:gd name="connisteX58" fmla="*/ 1343025 w 3452971"/>
              <a:gd name="connsiteY58" fmla="*/ 998209 h 1035074"/>
              <a:gd name="connisteX59" fmla="*/ 1270000 w 3452971"/>
              <a:gd name="connsiteY59" fmla="*/ 981699 h 1035074"/>
              <a:gd name="connisteX60" fmla="*/ 1204595 w 3452971"/>
              <a:gd name="connsiteY60" fmla="*/ 957569 h 1035074"/>
              <a:gd name="connisteX61" fmla="*/ 1139825 w 3452971"/>
              <a:gd name="connsiteY61" fmla="*/ 941059 h 1035074"/>
              <a:gd name="connisteX62" fmla="*/ 1074420 w 3452971"/>
              <a:gd name="connsiteY62" fmla="*/ 932804 h 1035074"/>
              <a:gd name="connisteX63" fmla="*/ 1009650 w 3452971"/>
              <a:gd name="connsiteY63" fmla="*/ 916929 h 1035074"/>
              <a:gd name="connisteX64" fmla="*/ 944245 w 3452971"/>
              <a:gd name="connsiteY64" fmla="*/ 892164 h 1035074"/>
              <a:gd name="connisteX65" fmla="*/ 879475 w 3452971"/>
              <a:gd name="connsiteY65" fmla="*/ 876289 h 1035074"/>
              <a:gd name="connisteX66" fmla="*/ 814070 w 3452971"/>
              <a:gd name="connsiteY66" fmla="*/ 868034 h 1035074"/>
              <a:gd name="connisteX67" fmla="*/ 749300 w 3452971"/>
              <a:gd name="connsiteY67" fmla="*/ 835649 h 1035074"/>
              <a:gd name="connisteX68" fmla="*/ 675640 w 3452971"/>
              <a:gd name="connsiteY68" fmla="*/ 810884 h 1035074"/>
              <a:gd name="connisteX69" fmla="*/ 610870 w 3452971"/>
              <a:gd name="connsiteY69" fmla="*/ 770244 h 1035074"/>
              <a:gd name="connisteX70" fmla="*/ 545465 w 3452971"/>
              <a:gd name="connsiteY70" fmla="*/ 729604 h 1035074"/>
              <a:gd name="connisteX71" fmla="*/ 472440 w 3452971"/>
              <a:gd name="connsiteY71" fmla="*/ 680709 h 1035074"/>
              <a:gd name="connisteX72" fmla="*/ 398780 w 3452971"/>
              <a:gd name="connsiteY72" fmla="*/ 631814 h 1035074"/>
              <a:gd name="connisteX73" fmla="*/ 334010 w 3452971"/>
              <a:gd name="connsiteY73" fmla="*/ 599429 h 1035074"/>
              <a:gd name="connisteX74" fmla="*/ 268605 w 3452971"/>
              <a:gd name="connsiteY74" fmla="*/ 550534 h 1035074"/>
              <a:gd name="connisteX75" fmla="*/ 203835 w 3452971"/>
              <a:gd name="connsiteY75" fmla="*/ 509894 h 1035074"/>
              <a:gd name="connisteX76" fmla="*/ 138430 w 3452971"/>
              <a:gd name="connsiteY76" fmla="*/ 477509 h 1035074"/>
              <a:gd name="connisteX77" fmla="*/ 73660 w 3452971"/>
              <a:gd name="connsiteY77" fmla="*/ 436869 h 1035074"/>
              <a:gd name="connisteX78" fmla="*/ 0 w 3452971"/>
              <a:gd name="connsiteY78" fmla="*/ 403849 h 1035074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</a:cxnLst>
            <a:rect l="l" t="t" r="r" b="b"/>
            <a:pathLst>
              <a:path w="3452971" h="1035075">
                <a:moveTo>
                  <a:pt x="3182620" y="127624"/>
                </a:moveTo>
                <a:cubicBezTo>
                  <a:pt x="3192780" y="142864"/>
                  <a:pt x="3213735" y="184774"/>
                  <a:pt x="3239770" y="208904"/>
                </a:cubicBezTo>
                <a:cubicBezTo>
                  <a:pt x="3265805" y="233034"/>
                  <a:pt x="3285490" y="236844"/>
                  <a:pt x="3312795" y="249544"/>
                </a:cubicBezTo>
                <a:cubicBezTo>
                  <a:pt x="3340100" y="262244"/>
                  <a:pt x="3351530" y="264149"/>
                  <a:pt x="3377565" y="273674"/>
                </a:cubicBezTo>
                <a:cubicBezTo>
                  <a:pt x="3403600" y="283199"/>
                  <a:pt x="3429635" y="280659"/>
                  <a:pt x="3442970" y="298439"/>
                </a:cubicBezTo>
                <a:cubicBezTo>
                  <a:pt x="3456305" y="316219"/>
                  <a:pt x="3456305" y="348604"/>
                  <a:pt x="3442970" y="363209"/>
                </a:cubicBezTo>
                <a:cubicBezTo>
                  <a:pt x="3429635" y="377814"/>
                  <a:pt x="3403600" y="363209"/>
                  <a:pt x="3377565" y="371464"/>
                </a:cubicBezTo>
                <a:cubicBezTo>
                  <a:pt x="3351530" y="379719"/>
                  <a:pt x="3338830" y="390514"/>
                  <a:pt x="3312795" y="403849"/>
                </a:cubicBezTo>
                <a:cubicBezTo>
                  <a:pt x="3286760" y="417184"/>
                  <a:pt x="3273425" y="425439"/>
                  <a:pt x="3247390" y="436869"/>
                </a:cubicBezTo>
                <a:cubicBezTo>
                  <a:pt x="3221355" y="448299"/>
                  <a:pt x="3208655" y="452744"/>
                  <a:pt x="3182620" y="460999"/>
                </a:cubicBezTo>
                <a:cubicBezTo>
                  <a:pt x="3156585" y="469254"/>
                  <a:pt x="3146425" y="474334"/>
                  <a:pt x="3117215" y="477509"/>
                </a:cubicBezTo>
                <a:cubicBezTo>
                  <a:pt x="3088005" y="480684"/>
                  <a:pt x="3061970" y="490844"/>
                  <a:pt x="3035935" y="477509"/>
                </a:cubicBezTo>
                <a:cubicBezTo>
                  <a:pt x="3009900" y="464174"/>
                  <a:pt x="3007995" y="438139"/>
                  <a:pt x="2987040" y="412104"/>
                </a:cubicBezTo>
                <a:cubicBezTo>
                  <a:pt x="2966085" y="386069"/>
                  <a:pt x="2950210" y="378449"/>
                  <a:pt x="2930525" y="347334"/>
                </a:cubicBezTo>
                <a:cubicBezTo>
                  <a:pt x="2910840" y="316219"/>
                  <a:pt x="2900680" y="288914"/>
                  <a:pt x="2889250" y="257799"/>
                </a:cubicBezTo>
                <a:cubicBezTo>
                  <a:pt x="2877820" y="226684"/>
                  <a:pt x="2879725" y="218429"/>
                  <a:pt x="2873375" y="192394"/>
                </a:cubicBezTo>
                <a:cubicBezTo>
                  <a:pt x="2867025" y="166359"/>
                  <a:pt x="2870200" y="153659"/>
                  <a:pt x="2856865" y="127624"/>
                </a:cubicBezTo>
                <a:cubicBezTo>
                  <a:pt x="2843530" y="101589"/>
                  <a:pt x="2830830" y="79999"/>
                  <a:pt x="2807970" y="62219"/>
                </a:cubicBezTo>
                <a:cubicBezTo>
                  <a:pt x="2785110" y="44439"/>
                  <a:pt x="2759710" y="29834"/>
                  <a:pt x="2743200" y="38089"/>
                </a:cubicBezTo>
                <a:cubicBezTo>
                  <a:pt x="2726690" y="46344"/>
                  <a:pt x="2731770" y="76824"/>
                  <a:pt x="2726690" y="102859"/>
                </a:cubicBezTo>
                <a:cubicBezTo>
                  <a:pt x="2721610" y="128894"/>
                  <a:pt x="2723515" y="142229"/>
                  <a:pt x="2718435" y="168264"/>
                </a:cubicBezTo>
                <a:cubicBezTo>
                  <a:pt x="2713355" y="194299"/>
                  <a:pt x="2719070" y="210174"/>
                  <a:pt x="2702560" y="233034"/>
                </a:cubicBezTo>
                <a:cubicBezTo>
                  <a:pt x="2686050" y="255894"/>
                  <a:pt x="2660015" y="285104"/>
                  <a:pt x="2637155" y="281929"/>
                </a:cubicBezTo>
                <a:cubicBezTo>
                  <a:pt x="2614295" y="278754"/>
                  <a:pt x="2620645" y="251449"/>
                  <a:pt x="2588260" y="217159"/>
                </a:cubicBezTo>
                <a:cubicBezTo>
                  <a:pt x="2555875" y="182869"/>
                  <a:pt x="2510155" y="143499"/>
                  <a:pt x="2474595" y="111114"/>
                </a:cubicBezTo>
                <a:cubicBezTo>
                  <a:pt x="2439035" y="78729"/>
                  <a:pt x="2438400" y="73649"/>
                  <a:pt x="2409190" y="53964"/>
                </a:cubicBezTo>
                <a:cubicBezTo>
                  <a:pt x="2379980" y="34279"/>
                  <a:pt x="2359025" y="22849"/>
                  <a:pt x="2327910" y="13324"/>
                </a:cubicBezTo>
                <a:cubicBezTo>
                  <a:pt x="2296795" y="3799"/>
                  <a:pt x="2279015" y="-6361"/>
                  <a:pt x="2254885" y="5069"/>
                </a:cubicBezTo>
                <a:cubicBezTo>
                  <a:pt x="2230755" y="16499"/>
                  <a:pt x="2220595" y="44439"/>
                  <a:pt x="2205990" y="70474"/>
                </a:cubicBezTo>
                <a:cubicBezTo>
                  <a:pt x="2191385" y="96509"/>
                  <a:pt x="2192655" y="109209"/>
                  <a:pt x="2181225" y="135244"/>
                </a:cubicBezTo>
                <a:cubicBezTo>
                  <a:pt x="2169795" y="161279"/>
                  <a:pt x="2166620" y="174614"/>
                  <a:pt x="2148840" y="200649"/>
                </a:cubicBezTo>
                <a:cubicBezTo>
                  <a:pt x="2131060" y="226684"/>
                  <a:pt x="2112645" y="239384"/>
                  <a:pt x="2091690" y="265419"/>
                </a:cubicBezTo>
                <a:cubicBezTo>
                  <a:pt x="2070735" y="291454"/>
                  <a:pt x="2059305" y="304789"/>
                  <a:pt x="2042795" y="330824"/>
                </a:cubicBezTo>
                <a:cubicBezTo>
                  <a:pt x="2026285" y="356859"/>
                  <a:pt x="2026920" y="370194"/>
                  <a:pt x="2010410" y="396229"/>
                </a:cubicBezTo>
                <a:cubicBezTo>
                  <a:pt x="1993900" y="422264"/>
                  <a:pt x="1984375" y="438139"/>
                  <a:pt x="1961515" y="460999"/>
                </a:cubicBezTo>
                <a:cubicBezTo>
                  <a:pt x="1938655" y="483859"/>
                  <a:pt x="1922780" y="496559"/>
                  <a:pt x="1896745" y="509894"/>
                </a:cubicBezTo>
                <a:cubicBezTo>
                  <a:pt x="1870710" y="523229"/>
                  <a:pt x="1857375" y="523229"/>
                  <a:pt x="1831340" y="526404"/>
                </a:cubicBezTo>
                <a:cubicBezTo>
                  <a:pt x="1805305" y="529579"/>
                  <a:pt x="1794510" y="528309"/>
                  <a:pt x="1766570" y="526404"/>
                </a:cubicBezTo>
                <a:cubicBezTo>
                  <a:pt x="1738630" y="524499"/>
                  <a:pt x="1720850" y="526404"/>
                  <a:pt x="1692910" y="518149"/>
                </a:cubicBezTo>
                <a:cubicBezTo>
                  <a:pt x="1664970" y="509894"/>
                  <a:pt x="1652270" y="505449"/>
                  <a:pt x="1628140" y="485764"/>
                </a:cubicBezTo>
                <a:cubicBezTo>
                  <a:pt x="1604010" y="466079"/>
                  <a:pt x="1588770" y="446394"/>
                  <a:pt x="1570990" y="420359"/>
                </a:cubicBezTo>
                <a:cubicBezTo>
                  <a:pt x="1553210" y="394324"/>
                  <a:pt x="1548130" y="380989"/>
                  <a:pt x="1538605" y="354954"/>
                </a:cubicBezTo>
                <a:cubicBezTo>
                  <a:pt x="1529080" y="328919"/>
                  <a:pt x="1522095" y="317489"/>
                  <a:pt x="1522095" y="290184"/>
                </a:cubicBezTo>
                <a:cubicBezTo>
                  <a:pt x="1522095" y="262879"/>
                  <a:pt x="1524000" y="219064"/>
                  <a:pt x="1538605" y="217159"/>
                </a:cubicBezTo>
                <a:cubicBezTo>
                  <a:pt x="1553210" y="215254"/>
                  <a:pt x="1581150" y="252719"/>
                  <a:pt x="1595755" y="281929"/>
                </a:cubicBezTo>
                <a:cubicBezTo>
                  <a:pt x="1610360" y="311139"/>
                  <a:pt x="1605280" y="333999"/>
                  <a:pt x="1611630" y="363209"/>
                </a:cubicBezTo>
                <a:cubicBezTo>
                  <a:pt x="1617980" y="392419"/>
                  <a:pt x="1618615" y="402579"/>
                  <a:pt x="1628140" y="428614"/>
                </a:cubicBezTo>
                <a:cubicBezTo>
                  <a:pt x="1637665" y="454649"/>
                  <a:pt x="1651000" y="465444"/>
                  <a:pt x="1660525" y="493384"/>
                </a:cubicBezTo>
                <a:cubicBezTo>
                  <a:pt x="1670050" y="521324"/>
                  <a:pt x="1670685" y="539104"/>
                  <a:pt x="1677035" y="567044"/>
                </a:cubicBezTo>
                <a:cubicBezTo>
                  <a:pt x="1683385" y="594984"/>
                  <a:pt x="1689735" y="605779"/>
                  <a:pt x="1692910" y="631814"/>
                </a:cubicBezTo>
                <a:cubicBezTo>
                  <a:pt x="1696085" y="657849"/>
                  <a:pt x="1692910" y="671184"/>
                  <a:pt x="1692910" y="697219"/>
                </a:cubicBezTo>
                <a:cubicBezTo>
                  <a:pt x="1692910" y="723254"/>
                  <a:pt x="1692910" y="734049"/>
                  <a:pt x="1692910" y="761989"/>
                </a:cubicBezTo>
                <a:cubicBezTo>
                  <a:pt x="1692910" y="789929"/>
                  <a:pt x="1692910" y="806439"/>
                  <a:pt x="1692910" y="835649"/>
                </a:cubicBezTo>
                <a:cubicBezTo>
                  <a:pt x="1692910" y="864859"/>
                  <a:pt x="1707515" y="877559"/>
                  <a:pt x="1692910" y="908674"/>
                </a:cubicBezTo>
                <a:cubicBezTo>
                  <a:pt x="1678305" y="939789"/>
                  <a:pt x="1647825" y="965824"/>
                  <a:pt x="1619885" y="989954"/>
                </a:cubicBezTo>
                <a:cubicBezTo>
                  <a:pt x="1591945" y="1014084"/>
                  <a:pt x="1582420" y="1022339"/>
                  <a:pt x="1554480" y="1030594"/>
                </a:cubicBezTo>
                <a:cubicBezTo>
                  <a:pt x="1526540" y="1038849"/>
                  <a:pt x="1508760" y="1033769"/>
                  <a:pt x="1481455" y="1030594"/>
                </a:cubicBezTo>
                <a:cubicBezTo>
                  <a:pt x="1454150" y="1027419"/>
                  <a:pt x="1444625" y="1021069"/>
                  <a:pt x="1416685" y="1014719"/>
                </a:cubicBezTo>
                <a:cubicBezTo>
                  <a:pt x="1388745" y="1008369"/>
                  <a:pt x="1372235" y="1004559"/>
                  <a:pt x="1343025" y="998209"/>
                </a:cubicBezTo>
                <a:cubicBezTo>
                  <a:pt x="1313815" y="991859"/>
                  <a:pt x="1297940" y="989954"/>
                  <a:pt x="1270000" y="981699"/>
                </a:cubicBezTo>
                <a:cubicBezTo>
                  <a:pt x="1242060" y="973444"/>
                  <a:pt x="1230630" y="965824"/>
                  <a:pt x="1204595" y="957569"/>
                </a:cubicBezTo>
                <a:cubicBezTo>
                  <a:pt x="1178560" y="949314"/>
                  <a:pt x="1165860" y="946139"/>
                  <a:pt x="1139825" y="941059"/>
                </a:cubicBezTo>
                <a:cubicBezTo>
                  <a:pt x="1113790" y="935979"/>
                  <a:pt x="1100455" y="937884"/>
                  <a:pt x="1074420" y="932804"/>
                </a:cubicBezTo>
                <a:cubicBezTo>
                  <a:pt x="1048385" y="927724"/>
                  <a:pt x="1035685" y="925184"/>
                  <a:pt x="1009650" y="916929"/>
                </a:cubicBezTo>
                <a:cubicBezTo>
                  <a:pt x="983615" y="908674"/>
                  <a:pt x="970280" y="900419"/>
                  <a:pt x="944245" y="892164"/>
                </a:cubicBezTo>
                <a:cubicBezTo>
                  <a:pt x="918210" y="883909"/>
                  <a:pt x="905510" y="881369"/>
                  <a:pt x="879475" y="876289"/>
                </a:cubicBezTo>
                <a:cubicBezTo>
                  <a:pt x="853440" y="871209"/>
                  <a:pt x="840105" y="876289"/>
                  <a:pt x="814070" y="868034"/>
                </a:cubicBezTo>
                <a:cubicBezTo>
                  <a:pt x="788035" y="859779"/>
                  <a:pt x="777240" y="847079"/>
                  <a:pt x="749300" y="835649"/>
                </a:cubicBezTo>
                <a:cubicBezTo>
                  <a:pt x="721360" y="824219"/>
                  <a:pt x="703580" y="824219"/>
                  <a:pt x="675640" y="810884"/>
                </a:cubicBezTo>
                <a:cubicBezTo>
                  <a:pt x="647700" y="797549"/>
                  <a:pt x="636905" y="786754"/>
                  <a:pt x="610870" y="770244"/>
                </a:cubicBezTo>
                <a:cubicBezTo>
                  <a:pt x="584835" y="753734"/>
                  <a:pt x="573405" y="747384"/>
                  <a:pt x="545465" y="729604"/>
                </a:cubicBezTo>
                <a:cubicBezTo>
                  <a:pt x="517525" y="711824"/>
                  <a:pt x="501650" y="700394"/>
                  <a:pt x="472440" y="680709"/>
                </a:cubicBezTo>
                <a:cubicBezTo>
                  <a:pt x="443230" y="661024"/>
                  <a:pt x="426720" y="648324"/>
                  <a:pt x="398780" y="631814"/>
                </a:cubicBezTo>
                <a:cubicBezTo>
                  <a:pt x="370840" y="615304"/>
                  <a:pt x="360045" y="615939"/>
                  <a:pt x="334010" y="599429"/>
                </a:cubicBezTo>
                <a:cubicBezTo>
                  <a:pt x="307975" y="582919"/>
                  <a:pt x="294640" y="568314"/>
                  <a:pt x="268605" y="550534"/>
                </a:cubicBezTo>
                <a:cubicBezTo>
                  <a:pt x="242570" y="532754"/>
                  <a:pt x="229870" y="524499"/>
                  <a:pt x="203835" y="509894"/>
                </a:cubicBezTo>
                <a:cubicBezTo>
                  <a:pt x="177800" y="495289"/>
                  <a:pt x="164465" y="492114"/>
                  <a:pt x="138430" y="477509"/>
                </a:cubicBezTo>
                <a:cubicBezTo>
                  <a:pt x="112395" y="462904"/>
                  <a:pt x="101600" y="451474"/>
                  <a:pt x="73660" y="436869"/>
                </a:cubicBezTo>
                <a:cubicBezTo>
                  <a:pt x="45720" y="422264"/>
                  <a:pt x="13335" y="409564"/>
                  <a:pt x="0" y="403849"/>
                </a:cubicBezTo>
              </a:path>
            </a:pathLst>
          </a:custGeom>
          <a:noFill/>
          <a:ln w="98425">
            <a:solidFill>
              <a:srgbClr val="7030A0"/>
            </a:solidFill>
            <a:tailEnd type="triangle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045" name="Oval 27"/>
          <p:cNvSpPr/>
          <p:nvPr>
            <p:custDataLst>
              <p:tags r:id="rId2"/>
            </p:custDataLst>
          </p:nvPr>
        </p:nvSpPr>
        <p:spPr>
          <a:xfrm>
            <a:off x="3526790" y="3502025"/>
            <a:ext cx="786130" cy="518795"/>
          </a:xfrm>
          <a:prstGeom prst="ellipse">
            <a:avLst/>
          </a:prstGeom>
          <a:noFill/>
          <a:ln w="85725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3" name="Oval 27"/>
          <p:cNvSpPr/>
          <p:nvPr>
            <p:custDataLst>
              <p:tags r:id="rId3"/>
            </p:custDataLst>
          </p:nvPr>
        </p:nvSpPr>
        <p:spPr>
          <a:xfrm>
            <a:off x="6180455" y="2375218"/>
            <a:ext cx="900113" cy="576262"/>
          </a:xfrm>
          <a:prstGeom prst="ellipse">
            <a:avLst/>
          </a:prstGeom>
          <a:noFill/>
          <a:ln w="85725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040370" y="1239520"/>
            <a:ext cx="3872230" cy="1645285"/>
            <a:chOff x="8660" y="1855"/>
            <a:chExt cx="6098" cy="2591"/>
          </a:xfrm>
        </p:grpSpPr>
        <p:sp>
          <p:nvSpPr>
            <p:cNvPr id="5" name="圆角矩形标注 4"/>
            <p:cNvSpPr/>
            <p:nvPr/>
          </p:nvSpPr>
          <p:spPr>
            <a:xfrm>
              <a:off x="8660" y="1855"/>
              <a:ext cx="5779" cy="2591"/>
            </a:xfrm>
            <a:prstGeom prst="wedgeRoundRectCallout">
              <a:avLst>
                <a:gd name="adj1" fmla="val -89219"/>
                <a:gd name="adj2" fmla="val 35887"/>
                <a:gd name="adj3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  <a:buClrTx/>
                <a:buSzTx/>
                <a:buFontTx/>
              </a:pPr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887" y="2138"/>
              <a:ext cx="5871" cy="2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  <a:buClrTx/>
                <a:buSzTx/>
                <a:buFontTx/>
              </a:pPr>
              <a:r>
                <a:rPr lang="zh-CN" altLang="en-US" sz="2800" dirty="0">
                  <a:latin typeface="方正公文小标宋" panose="02000500000000000000" charset="-122"/>
                  <a:ea typeface="方正公文小标宋" panose="02000500000000000000" charset="-122"/>
                  <a:sym typeface="微软雅黑" panose="020B0503020204020204" charset="-122"/>
                </a:rPr>
                <a:t>项羽：</a:t>
              </a:r>
              <a:r>
                <a:rPr lang="zh-CN" altLang="en-US" sz="2800" dirty="0">
                  <a:solidFill>
                    <a:srgbClr val="FF0000"/>
                  </a:solidFill>
                  <a:latin typeface="方正公文小标宋" panose="02000500000000000000" charset="-122"/>
                  <a:ea typeface="方正公文小标宋" panose="02000500000000000000" charset="-122"/>
                  <a:sym typeface="微软雅黑" panose="020B0503020204020204" charset="-122"/>
                </a:rPr>
                <a:t>巨鹿之战</a:t>
              </a:r>
              <a:endParaRPr lang="zh-CN" altLang="en-US" sz="2800" dirty="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  <a:sym typeface="微软雅黑" panose="020B0503020204020204" charset="-122"/>
              </a:endParaRPr>
            </a:p>
            <a:p>
              <a:pPr algn="ctr">
                <a:lnSpc>
                  <a:spcPct val="60000"/>
                </a:lnSpc>
                <a:spcBef>
                  <a:spcPct val="50000"/>
                </a:spcBef>
                <a:buClrTx/>
                <a:buSzTx/>
                <a:buFontTx/>
              </a:pPr>
              <a:r>
                <a:rPr lang="zh-CN" altLang="en-US" sz="2800" dirty="0">
                  <a:solidFill>
                    <a:srgbClr val="FF0000"/>
                  </a:solidFill>
                  <a:latin typeface="方正公文小标宋" panose="02000500000000000000" charset="-122"/>
                  <a:ea typeface="方正公文小标宋" panose="02000500000000000000" charset="-122"/>
                  <a:sym typeface="微软雅黑" panose="020B0503020204020204" charset="-122"/>
                </a:rPr>
                <a:t>破釜沉舟，</a:t>
              </a:r>
              <a:r>
                <a:rPr lang="zh-CN" altLang="en-US" sz="3200" dirty="0" smtClean="0">
                  <a:solidFill>
                    <a:srgbClr val="FF0000"/>
                  </a:solidFill>
                  <a:highlight>
                    <a:srgbClr val="FFFF00"/>
                  </a:highlight>
                  <a:latin typeface="方正公文小标宋" panose="02000500000000000000" charset="-122"/>
                  <a:ea typeface="方正公文小标宋" panose="02000500000000000000" charset="-122"/>
                  <a:sym typeface="微软雅黑" panose="020B0503020204020204" charset="-122"/>
                </a:rPr>
                <a:t>以少胜多</a:t>
              </a:r>
              <a:r>
                <a:rPr lang="zh-CN" altLang="en-US" sz="2800" dirty="0">
                  <a:solidFill>
                    <a:srgbClr val="FF0000"/>
                  </a:solidFill>
                  <a:latin typeface="方正公文小标宋" panose="02000500000000000000" charset="-122"/>
                  <a:ea typeface="方正公文小标宋" panose="02000500000000000000" charset="-122"/>
                  <a:sym typeface="微软雅黑" panose="020B0503020204020204" charset="-122"/>
                </a:rPr>
                <a:t>，</a:t>
              </a:r>
              <a:endParaRPr lang="zh-CN" altLang="en-US" sz="2800" dirty="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  <a:sym typeface="微软雅黑" panose="020B0503020204020204" charset="-122"/>
              </a:endParaRPr>
            </a:p>
            <a:p>
              <a:pPr algn="ctr">
                <a:lnSpc>
                  <a:spcPct val="60000"/>
                </a:lnSpc>
                <a:spcBef>
                  <a:spcPct val="50000"/>
                </a:spcBef>
                <a:buClrTx/>
                <a:buSzTx/>
                <a:buFontTx/>
              </a:pPr>
              <a:r>
                <a:rPr lang="zh-CN" altLang="en-US" sz="2800" dirty="0" smtClean="0">
                  <a:solidFill>
                    <a:srgbClr val="FF0000"/>
                  </a:solidFill>
                  <a:latin typeface="方正公文小标宋" panose="02000500000000000000" charset="-122"/>
                  <a:ea typeface="方正公文小标宋" panose="02000500000000000000" charset="-122"/>
                  <a:sym typeface="微软雅黑" panose="020B0503020204020204" charset="-122"/>
                </a:rPr>
                <a:t>歼灭</a:t>
              </a:r>
              <a:r>
                <a:rPr lang="zh-CN" altLang="en-US" sz="2800" dirty="0">
                  <a:solidFill>
                    <a:srgbClr val="FF0000"/>
                  </a:solidFill>
                  <a:latin typeface="方正公文小标宋" panose="02000500000000000000" charset="-122"/>
                  <a:ea typeface="方正公文小标宋" panose="02000500000000000000" charset="-122"/>
                  <a:sym typeface="微软雅黑" panose="020B0503020204020204" charset="-122"/>
                </a:rPr>
                <a:t>秦军主力</a:t>
              </a:r>
              <a:endParaRPr lang="zh-CN" altLang="en-US" sz="2800" dirty="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26415" y="4176395"/>
            <a:ext cx="3971290" cy="2045335"/>
            <a:chOff x="5036" y="7655"/>
            <a:chExt cx="6254" cy="3221"/>
          </a:xfrm>
        </p:grpSpPr>
        <p:sp>
          <p:nvSpPr>
            <p:cNvPr id="10" name="圆角矩形标注 9"/>
            <p:cNvSpPr/>
            <p:nvPr>
              <p:custDataLst>
                <p:tags r:id="rId4"/>
              </p:custDataLst>
            </p:nvPr>
          </p:nvSpPr>
          <p:spPr>
            <a:xfrm>
              <a:off x="5089" y="7655"/>
              <a:ext cx="6201" cy="3010"/>
            </a:xfrm>
            <a:prstGeom prst="wedgeRoundRectCallout">
              <a:avLst>
                <a:gd name="adj1" fmla="val 37889"/>
                <a:gd name="adj2" fmla="val -61926"/>
                <a:gd name="adj3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  <a:buClrTx/>
                <a:buSzTx/>
                <a:buFontTx/>
              </a:pPr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036" y="7732"/>
              <a:ext cx="6254" cy="3144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</a:pPr>
              <a:r>
                <a:rPr lang="zh-CN" altLang="en-US" sz="2800" dirty="0" smtClean="0">
                  <a:solidFill>
                    <a:srgbClr val="FF0000"/>
                  </a:solidFill>
                  <a:latin typeface="方正公文小标宋" panose="02000500000000000000" charset="-122"/>
                  <a:ea typeface="方正公文小标宋" panose="02000500000000000000" charset="-122"/>
                  <a:sym typeface="微软雅黑" panose="020B0503020204020204" charset="-122"/>
                </a:rPr>
                <a:t>公元前</a:t>
              </a:r>
              <a:r>
                <a:rPr lang="en-US" altLang="zh-CN" sz="2800" dirty="0">
                  <a:solidFill>
                    <a:srgbClr val="FF0000"/>
                  </a:solidFill>
                  <a:latin typeface="方正公文小标宋" panose="02000500000000000000" charset="-122"/>
                  <a:ea typeface="方正公文小标宋" panose="02000500000000000000" charset="-122"/>
                  <a:sym typeface="微软雅黑" panose="020B0503020204020204" charset="-122"/>
                </a:rPr>
                <a:t>207</a:t>
              </a:r>
              <a:r>
                <a:rPr lang="zh-CN" altLang="en-US" sz="2800" dirty="0">
                  <a:solidFill>
                    <a:srgbClr val="FF0000"/>
                  </a:solidFill>
                  <a:latin typeface="方正公文小标宋" panose="02000500000000000000" charset="-122"/>
                  <a:ea typeface="方正公文小标宋" panose="02000500000000000000" charset="-122"/>
                  <a:sym typeface="微软雅黑" panose="020B0503020204020204" charset="-122"/>
                </a:rPr>
                <a:t>年，</a:t>
              </a:r>
              <a:r>
                <a:rPr lang="zh-CN" altLang="en-US" sz="2800" dirty="0">
                  <a:latin typeface="方正公文小标宋" panose="02000500000000000000" charset="-122"/>
                  <a:ea typeface="方正公文小标宋" panose="02000500000000000000" charset="-122"/>
                  <a:sym typeface="微软雅黑" panose="020B0503020204020204" charset="-122"/>
                </a:rPr>
                <a:t>刘邦率军直抵秦都</a:t>
              </a:r>
              <a:r>
                <a:rPr lang="zh-CN" altLang="en-US" sz="2800" dirty="0">
                  <a:solidFill>
                    <a:srgbClr val="FF0000"/>
                  </a:solidFill>
                  <a:latin typeface="方正公文小标宋" panose="02000500000000000000" charset="-122"/>
                  <a:ea typeface="方正公文小标宋" panose="02000500000000000000" charset="-122"/>
                  <a:sym typeface="微软雅黑" panose="020B0503020204020204" charset="-122"/>
                </a:rPr>
                <a:t>咸阳，</a:t>
              </a:r>
              <a:endParaRPr lang="zh-CN" altLang="en-US" sz="2800" dirty="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  <a:sym typeface="微软雅黑" panose="020B0503020204020204" charset="-122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  <a:buClrTx/>
                <a:buSzTx/>
                <a:buFontTx/>
              </a:pPr>
              <a:r>
                <a:rPr lang="zh-CN" altLang="en-US" sz="2800" dirty="0">
                  <a:effectLst/>
                  <a:latin typeface="方正公文小标宋" panose="02000500000000000000" charset="-122"/>
                  <a:ea typeface="方正公文小标宋" panose="02000500000000000000" charset="-122"/>
                  <a:sym typeface="微软雅黑" panose="020B0503020204020204" charset="-122"/>
                </a:rPr>
                <a:t>秦王子婴出城投降，</a:t>
              </a:r>
              <a:endParaRPr lang="zh-CN" altLang="en-US" sz="2800" dirty="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  <a:sym typeface="微软雅黑" panose="020B0503020204020204" charset="-122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  <a:buClrTx/>
                <a:buSzTx/>
                <a:buFontTx/>
              </a:pPr>
              <a:r>
                <a:rPr lang="zh-CN" altLang="en-US" sz="2800" dirty="0">
                  <a:solidFill>
                    <a:srgbClr val="FF0000"/>
                  </a:solidFill>
                  <a:latin typeface="方正公文小标宋" panose="02000500000000000000" charset="-122"/>
                  <a:ea typeface="方正公文小标宋" panose="02000500000000000000" charset="-122"/>
                  <a:sym typeface="微软雅黑" panose="020B0503020204020204" charset="-122"/>
                </a:rPr>
                <a:t>秦朝灭亡</a:t>
              </a:r>
              <a:endParaRPr lang="zh-CN" altLang="en-US" sz="2800" dirty="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  <a:sym typeface="微软雅黑" panose="020B050302020402020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31190" y="1117600"/>
            <a:ext cx="2382520" cy="2585720"/>
            <a:chOff x="15560" y="1351"/>
            <a:chExt cx="3752" cy="4072"/>
          </a:xfrm>
        </p:grpSpPr>
        <p:grpSp>
          <p:nvGrpSpPr>
            <p:cNvPr id="54" name="组合 53"/>
            <p:cNvGrpSpPr/>
            <p:nvPr/>
          </p:nvGrpSpPr>
          <p:grpSpPr>
            <a:xfrm>
              <a:off x="15917" y="1351"/>
              <a:ext cx="3040" cy="3490"/>
              <a:chOff x="11090" y="847"/>
              <a:chExt cx="3040" cy="3490"/>
            </a:xfrm>
          </p:grpSpPr>
          <p:pic>
            <p:nvPicPr>
              <p:cNvPr id="41986" name="图片 17409" descr="GDZCD6030j">
                <a:hlinkClick r:id=""/>
              </p:cNvPr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rcRect l="4694" t="2019" r="4024" b="5092"/>
              <a:stretch>
                <a:fillRect/>
              </a:stretch>
            </p:blipFill>
            <p:spPr>
              <a:xfrm>
                <a:off x="11090" y="847"/>
                <a:ext cx="3040" cy="3490"/>
              </a:xfrm>
              <a:prstGeom prst="ellipse">
                <a:avLst/>
              </a:prstGeom>
              <a:noFill/>
              <a:ln w="9525">
                <a:noFill/>
              </a:ln>
            </p:spPr>
          </p:pic>
          <p:sp>
            <p:nvSpPr>
              <p:cNvPr id="50" name="文本框 49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13333" y="2084"/>
                <a:ext cx="519" cy="1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>
                    <a:solidFill>
                      <a:schemeClr val="tx1"/>
                    </a:solidFill>
                    <a:latin typeface="方正仿宋_GB2312" panose="02000000000000000000" charset="-122"/>
                    <a:ea typeface="方正仿宋_GB2312" panose="02000000000000000000" charset="-122"/>
                    <a:cs typeface="方正仿宋_GB2312" panose="02000000000000000000" charset="-122"/>
                  </a:rPr>
                  <a:t>刘邦</a:t>
                </a:r>
                <a:endParaRPr lang="zh-CN" altLang="en-US" b="1">
                  <a:solidFill>
                    <a:schemeClr val="tx1"/>
                  </a:solidFill>
                  <a:latin typeface="方正仿宋_GB2312" panose="02000000000000000000" charset="-122"/>
                  <a:ea typeface="方正仿宋_GB2312" panose="02000000000000000000" charset="-122"/>
                  <a:cs typeface="方正仿宋_GB2312" panose="02000000000000000000" charset="-122"/>
                </a:endParaRPr>
              </a:p>
            </p:txBody>
          </p:sp>
        </p:grpSp>
        <p:sp>
          <p:nvSpPr>
            <p:cNvPr id="55" name="文本框 54"/>
            <p:cNvSpPr txBox="1"/>
            <p:nvPr>
              <p:custDataLst>
                <p:tags r:id="rId8"/>
              </p:custDataLst>
            </p:nvPr>
          </p:nvSpPr>
          <p:spPr>
            <a:xfrm>
              <a:off x="15560" y="4841"/>
              <a:ext cx="3752" cy="58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b="1" dirty="0" smtClean="0">
                  <a:latin typeface="方正仿宋_GB2312" panose="02000000000000000000" charset="-122"/>
                  <a:ea typeface="方正仿宋_GB2312" panose="02000000000000000000" charset="-122"/>
                  <a:cs typeface="方正仿宋_GB2312" panose="02000000000000000000" charset="-122"/>
                </a:rPr>
                <a:t>公元前2</a:t>
              </a:r>
              <a:r>
                <a:rPr lang="en-US" altLang="zh-CN" b="1" dirty="0" smtClean="0">
                  <a:latin typeface="方正仿宋_GB2312" panose="02000000000000000000" charset="-122"/>
                  <a:ea typeface="方正仿宋_GB2312" panose="02000000000000000000" charset="-122"/>
                  <a:cs typeface="方正仿宋_GB2312" panose="02000000000000000000" charset="-122"/>
                </a:rPr>
                <a:t>—</a:t>
              </a:r>
              <a:r>
                <a:rPr lang="zh-CN" altLang="en-US" b="1" dirty="0" smtClean="0">
                  <a:latin typeface="方正仿宋_GB2312" panose="02000000000000000000" charset="-122"/>
                  <a:ea typeface="方正仿宋_GB2312" panose="02000000000000000000" charset="-122"/>
                  <a:cs typeface="方正仿宋_GB2312" panose="02000000000000000000" charset="-122"/>
                </a:rPr>
                <a:t>前</a:t>
              </a:r>
              <a:r>
                <a:rPr lang="en-US" altLang="zh-CN" b="1" dirty="0" smtClean="0">
                  <a:latin typeface="方正仿宋_GB2312" panose="02000000000000000000" charset="-122"/>
                  <a:ea typeface="方正仿宋_GB2312" panose="02000000000000000000" charset="-122"/>
                  <a:cs typeface="方正仿宋_GB2312" panose="02000000000000000000" charset="-122"/>
                </a:rPr>
                <a:t>195</a:t>
              </a:r>
              <a:endParaRPr lang="zh-CN" altLang="en-US" b="1" dirty="0">
                <a:latin typeface="方正仿宋_GB2312" panose="02000000000000000000" charset="-122"/>
                <a:ea typeface="方正仿宋_GB2312" panose="02000000000000000000" charset="-122"/>
                <a:cs typeface="方正仿宋_GB2312" panose="02000000000000000000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9552305" y="3535045"/>
            <a:ext cx="2215515" cy="2553970"/>
            <a:chOff x="13572" y="3961"/>
            <a:chExt cx="3489" cy="4022"/>
          </a:xfrm>
        </p:grpSpPr>
        <p:grpSp>
          <p:nvGrpSpPr>
            <p:cNvPr id="45" name="组合 44"/>
            <p:cNvGrpSpPr/>
            <p:nvPr/>
          </p:nvGrpSpPr>
          <p:grpSpPr>
            <a:xfrm>
              <a:off x="13572" y="3961"/>
              <a:ext cx="3489" cy="4022"/>
              <a:chOff x="13572" y="3961"/>
              <a:chExt cx="3489" cy="4022"/>
            </a:xfrm>
          </p:grpSpPr>
          <p:pic>
            <p:nvPicPr>
              <p:cNvPr id="41987" name="图片 17410" descr="GDZCD6030i">
                <a:hlinkClick r:id=""/>
              </p:cNvPr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10"/>
              <a:srcRect l="4503" t="20888" r="5692" b="11931"/>
              <a:stretch>
                <a:fillRect/>
              </a:stretch>
            </p:blipFill>
            <p:spPr>
              <a:xfrm flipH="1">
                <a:off x="14002" y="3961"/>
                <a:ext cx="2968" cy="3440"/>
              </a:xfrm>
              <a:prstGeom prst="ellipse">
                <a:avLst/>
              </a:prstGeom>
              <a:noFill/>
              <a:ln w="9525">
                <a:noFill/>
              </a:ln>
            </p:spPr>
          </p:pic>
          <p:sp>
            <p:nvSpPr>
              <p:cNvPr id="44" name="文本框 43"/>
              <p:cNvSpPr txBox="1"/>
              <p:nvPr/>
            </p:nvSpPr>
            <p:spPr>
              <a:xfrm>
                <a:off x="13572" y="7401"/>
                <a:ext cx="3489" cy="58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zh-CN" altLang="en-US" b="1" dirty="0" smtClean="0">
                    <a:latin typeface="方正仿宋_GB2312" panose="02000000000000000000" charset="-122"/>
                    <a:ea typeface="方正仿宋_GB2312" panose="02000000000000000000" charset="-122"/>
                    <a:cs typeface="方正仿宋_GB2312" panose="02000000000000000000" charset="-122"/>
                  </a:rPr>
                  <a:t>公元前232</a:t>
                </a:r>
                <a:r>
                  <a:rPr lang="en-US" altLang="zh-CN" b="1" dirty="0" smtClean="0">
                    <a:latin typeface="方正仿宋_GB2312" panose="02000000000000000000" charset="-122"/>
                    <a:ea typeface="方正仿宋_GB2312" panose="02000000000000000000" charset="-122"/>
                    <a:cs typeface="方正仿宋_GB2312" panose="02000000000000000000" charset="-122"/>
                  </a:rPr>
                  <a:t>—</a:t>
                </a:r>
                <a:r>
                  <a:rPr lang="zh-CN" altLang="en-US" b="1" dirty="0" smtClean="0">
                    <a:latin typeface="方正仿宋_GB2312" panose="02000000000000000000" charset="-122"/>
                    <a:ea typeface="方正仿宋_GB2312" panose="02000000000000000000" charset="-122"/>
                    <a:cs typeface="方正仿宋_GB2312" panose="02000000000000000000" charset="-122"/>
                  </a:rPr>
                  <a:t>前202</a:t>
                </a:r>
                <a:endParaRPr lang="zh-CN" altLang="en-US" b="1" dirty="0">
                  <a:latin typeface="方正仿宋_GB2312" panose="02000000000000000000" charset="-122"/>
                  <a:ea typeface="方正仿宋_GB2312" panose="02000000000000000000" charset="-122"/>
                  <a:cs typeface="方正仿宋_GB2312" panose="02000000000000000000" charset="-122"/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16020" y="4409"/>
              <a:ext cx="519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>
                  <a:solidFill>
                    <a:schemeClr val="tx1"/>
                  </a:solidFill>
                  <a:latin typeface="方正仿宋_GB2312" panose="02000000000000000000" charset="-122"/>
                  <a:ea typeface="方正仿宋_GB2312" panose="02000000000000000000" charset="-122"/>
                  <a:cs typeface="方正仿宋_GB2312" panose="02000000000000000000" charset="-122"/>
                </a:rPr>
                <a:t>项羽</a:t>
              </a:r>
              <a:endParaRPr lang="zh-CN" altLang="en-US" b="1">
                <a:solidFill>
                  <a:schemeClr val="tx1"/>
                </a:solidFill>
                <a:latin typeface="方正仿宋_GB2312" panose="02000000000000000000" charset="-122"/>
                <a:ea typeface="方正仿宋_GB2312" panose="02000000000000000000" charset="-122"/>
                <a:cs typeface="方正仿宋_GB2312" panose="02000000000000000000" charset="-122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608903" y="3563888"/>
            <a:ext cx="621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咸阳</a:t>
            </a:r>
            <a:endParaRPr lang="zh-CN" alt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6319559" y="2505464"/>
            <a:ext cx="621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巨鹿</a:t>
            </a:r>
            <a:endParaRPr lang="zh-CN" altLang="en-US" sz="1600" dirty="0"/>
          </a:p>
        </p:txBody>
      </p:sp>
      <p:sp>
        <p:nvSpPr>
          <p:cNvPr id="25" name="箭头: 五边形 28"/>
          <p:cNvSpPr/>
          <p:nvPr>
            <p:custDataLst>
              <p:tags r:id="rId11"/>
            </p:custDataLst>
          </p:nvPr>
        </p:nvSpPr>
        <p:spPr>
          <a:xfrm>
            <a:off x="5159375" y="116205"/>
            <a:ext cx="3178809" cy="646430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明康欧楷" panose="02010609000101010101" charset="-122"/>
                <a:ea typeface="明康欧楷" panose="02010609000101010101" charset="-122"/>
                <a:cs typeface="明康欧楷" panose="02010609000101010101" charset="-122"/>
              </a:rPr>
              <a:t>秦朝的灭亡</a:t>
            </a:r>
            <a:endParaRPr lang="zh-CN" altLang="en-US" sz="4000" b="1" dirty="0">
              <a:latin typeface="明康欧楷" panose="02010609000101010101" charset="-122"/>
              <a:ea typeface="明康欧楷" panose="02010609000101010101" charset="-122"/>
              <a:cs typeface="明康欧楷" panose="02010609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  <p:bldP spid="52" grpId="0" bldLvl="0" animBg="1"/>
      <p:bldP spid="44045" grpId="0" bldLvl="0" animBg="1"/>
      <p:bldP spid="5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7715" y="1125220"/>
            <a:ext cx="10868660" cy="51377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4"/>
          <p:cNvSpPr txBox="1"/>
          <p:nvPr>
            <p:custDataLst>
              <p:tags r:id="rId1"/>
            </p:custDataLst>
          </p:nvPr>
        </p:nvSpPr>
        <p:spPr>
          <a:xfrm>
            <a:off x="635" y="1024890"/>
            <a:ext cx="1113592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 b="1" dirty="0" smtClean="0">
                <a:latin typeface="方正仿宋_GB2312" panose="02000000000000000000" charset="-122"/>
                <a:ea typeface="方正仿宋_GB2312" panose="02000000000000000000" charset="-122"/>
                <a:cs typeface="方正仿宋_GB2312" panose="02000000000000000000" charset="-122"/>
              </a:rPr>
              <a:t>你认为下列哪些举措与</a:t>
            </a:r>
            <a:r>
              <a:rPr lang="zh-CN" altLang="en-US" sz="2800" b="1" dirty="0">
                <a:latin typeface="方正仿宋_GB2312" panose="02000000000000000000" charset="-122"/>
                <a:ea typeface="方正仿宋_GB2312" panose="02000000000000000000" charset="-122"/>
                <a:cs typeface="方正仿宋_GB2312" panose="02000000000000000000" charset="-122"/>
              </a:rPr>
              <a:t>秦朝速亡有</a:t>
            </a:r>
            <a:r>
              <a:rPr lang="zh-CN" altLang="en-US" sz="2800" b="1" dirty="0" smtClean="0">
                <a:latin typeface="方正仿宋_GB2312" panose="02000000000000000000" charset="-122"/>
                <a:ea typeface="方正仿宋_GB2312" panose="02000000000000000000" charset="-122"/>
                <a:cs typeface="方正仿宋_GB2312" panose="02000000000000000000" charset="-122"/>
              </a:rPr>
              <a:t>关联？</a:t>
            </a:r>
            <a:r>
              <a:rPr lang="zh-CN" altLang="en-US" sz="2800" b="1" dirty="0">
                <a:latin typeface="方正仿宋_GB2312" panose="02000000000000000000" charset="-122"/>
                <a:ea typeface="方正仿宋_GB2312" panose="02000000000000000000" charset="-122"/>
                <a:cs typeface="方正仿宋_GB2312" panose="02000000000000000000" charset="-122"/>
              </a:rPr>
              <a:t>试在□中</a:t>
            </a:r>
            <a:r>
              <a:rPr lang="zh-CN" altLang="en-US" sz="2800" b="1" dirty="0" smtClean="0">
                <a:latin typeface="方正仿宋_GB2312" panose="02000000000000000000" charset="-122"/>
                <a:ea typeface="方正仿宋_GB2312" panose="02000000000000000000" charset="-122"/>
                <a:cs typeface="方正仿宋_GB2312" panose="02000000000000000000" charset="-122"/>
              </a:rPr>
              <a:t>画“√”。</a:t>
            </a:r>
            <a:endParaRPr lang="zh-CN" altLang="en-US" sz="4000" dirty="0">
              <a:solidFill>
                <a:srgbClr val="0000FF"/>
              </a:solidFill>
              <a:latin typeface="迷你简超粗圆" pitchFamily="2" charset="-122"/>
              <a:ea typeface="迷你简超粗圆" pitchFamily="2" charset="-122"/>
            </a:endParaRPr>
          </a:p>
        </p:txBody>
      </p:sp>
      <p:grpSp>
        <p:nvGrpSpPr>
          <p:cNvPr id="31747" name="组合 2"/>
          <p:cNvGrpSpPr/>
          <p:nvPr/>
        </p:nvGrpSpPr>
        <p:grpSpPr>
          <a:xfrm>
            <a:off x="3359150" y="1723073"/>
            <a:ext cx="4979988" cy="4548187"/>
            <a:chOff x="1835696" y="1938309"/>
            <a:chExt cx="4979987" cy="4548188"/>
          </a:xfrm>
        </p:grpSpPr>
        <p:sp>
          <p:nvSpPr>
            <p:cNvPr id="6" name="圆角矩形 5"/>
            <p:cNvSpPr/>
            <p:nvPr>
              <p:custDataLst>
                <p:tags r:id="rId2"/>
              </p:custDataLst>
            </p:nvPr>
          </p:nvSpPr>
          <p:spPr bwMode="auto">
            <a:xfrm>
              <a:off x="1881734" y="1938309"/>
              <a:ext cx="2232025" cy="457200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9BBB5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迷你简超粗圆" pitchFamily="2" charset="-122"/>
                  <a:ea typeface="迷你简超粗圆" pitchFamily="2" charset="-122"/>
                  <a:cs typeface="+mn-ea"/>
                </a:rPr>
                <a:t>行郡县制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迷你简超粗圆" pitchFamily="2" charset="-122"/>
                <a:ea typeface="迷你简超粗圆" pitchFamily="2" charset="-122"/>
                <a:cs typeface="+mn-ea"/>
              </a:endParaRPr>
            </a:p>
          </p:txBody>
        </p:sp>
        <p:sp>
          <p:nvSpPr>
            <p:cNvPr id="16" name="圆角矩形 15"/>
            <p:cNvSpPr/>
            <p:nvPr>
              <p:custDataLst>
                <p:tags r:id="rId3"/>
              </p:custDataLst>
            </p:nvPr>
          </p:nvSpPr>
          <p:spPr bwMode="auto">
            <a:xfrm>
              <a:off x="1870621" y="2459009"/>
              <a:ext cx="2232025" cy="444500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9BBB5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迷你简超粗圆" pitchFamily="2" charset="-122"/>
                  <a:ea typeface="迷你简超粗圆" pitchFamily="2" charset="-122"/>
                  <a:cs typeface="+mn-ea"/>
                </a:rPr>
                <a:t>统一文字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迷你简超粗圆" pitchFamily="2" charset="-122"/>
                <a:ea typeface="迷你简超粗圆" pitchFamily="2" charset="-122"/>
                <a:cs typeface="+mn-ea"/>
              </a:endParaRPr>
            </a:p>
          </p:txBody>
        </p:sp>
        <p:sp>
          <p:nvSpPr>
            <p:cNvPr id="17" name="圆角矩形 16"/>
            <p:cNvSpPr/>
            <p:nvPr>
              <p:custDataLst>
                <p:tags r:id="rId4"/>
              </p:custDataLst>
            </p:nvPr>
          </p:nvSpPr>
          <p:spPr bwMode="auto">
            <a:xfrm>
              <a:off x="1870621" y="2955896"/>
              <a:ext cx="2232025" cy="447675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9BBB5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迷你简超粗圆" pitchFamily="2" charset="-122"/>
                  <a:ea typeface="迷你简超粗圆" pitchFamily="2" charset="-122"/>
                  <a:cs typeface="+mn-ea"/>
                </a:rPr>
                <a:t>焚书坑儒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迷你简超粗圆" pitchFamily="2" charset="-122"/>
                <a:ea typeface="迷你简超粗圆" pitchFamily="2" charset="-122"/>
                <a:cs typeface="+mn-ea"/>
              </a:endParaRPr>
            </a:p>
          </p:txBody>
        </p:sp>
        <p:sp>
          <p:nvSpPr>
            <p:cNvPr id="18" name="圆角矩形 17"/>
            <p:cNvSpPr/>
            <p:nvPr>
              <p:custDataLst>
                <p:tags r:id="rId5"/>
              </p:custDataLst>
            </p:nvPr>
          </p:nvSpPr>
          <p:spPr bwMode="auto">
            <a:xfrm>
              <a:off x="1870621" y="3470246"/>
              <a:ext cx="2232025" cy="469900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9BBB5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迷你简超粗圆" pitchFamily="2" charset="-122"/>
                  <a:ea typeface="迷你简超粗圆" pitchFamily="2" charset="-122"/>
                  <a:cs typeface="+mn-ea"/>
                </a:rPr>
                <a:t>统一货币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迷你简超粗圆" pitchFamily="2" charset="-122"/>
                <a:ea typeface="迷你简超粗圆" pitchFamily="2" charset="-122"/>
                <a:cs typeface="+mn-ea"/>
              </a:endParaRPr>
            </a:p>
          </p:txBody>
        </p:sp>
        <p:sp>
          <p:nvSpPr>
            <p:cNvPr id="19" name="圆角矩形 18"/>
            <p:cNvSpPr/>
            <p:nvPr>
              <p:custDataLst>
                <p:tags r:id="rId6"/>
              </p:custDataLst>
            </p:nvPr>
          </p:nvSpPr>
          <p:spPr bwMode="auto">
            <a:xfrm>
              <a:off x="1845221" y="5038697"/>
              <a:ext cx="2232025" cy="495300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9BBB5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迷你简超粗圆" pitchFamily="2" charset="-122"/>
                  <a:ea typeface="迷你简超粗圆" pitchFamily="2" charset="-122"/>
                  <a:cs typeface="+mn-ea"/>
                </a:rPr>
                <a:t>严刑苛法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迷你简超粗圆" pitchFamily="2" charset="-122"/>
                <a:ea typeface="迷你简超粗圆" pitchFamily="2" charset="-122"/>
                <a:cs typeface="+mn-ea"/>
              </a:endParaRPr>
            </a:p>
          </p:txBody>
        </p:sp>
        <p:sp>
          <p:nvSpPr>
            <p:cNvPr id="20" name="圆角矩形 19"/>
            <p:cNvSpPr/>
            <p:nvPr>
              <p:custDataLst>
                <p:tags r:id="rId7"/>
              </p:custDataLst>
            </p:nvPr>
          </p:nvSpPr>
          <p:spPr bwMode="auto">
            <a:xfrm>
              <a:off x="1876971" y="4002059"/>
              <a:ext cx="2232025" cy="476250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9BBB5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迷你简超粗圆" pitchFamily="2" charset="-122"/>
                  <a:ea typeface="迷你简超粗圆" pitchFamily="2" charset="-122"/>
                  <a:cs typeface="+mn-ea"/>
                </a:rPr>
                <a:t>修建长城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迷你简超粗圆" pitchFamily="2" charset="-122"/>
                <a:ea typeface="迷你简超粗圆" pitchFamily="2" charset="-122"/>
                <a:cs typeface="+mn-ea"/>
              </a:endParaRPr>
            </a:p>
          </p:txBody>
        </p:sp>
        <p:sp>
          <p:nvSpPr>
            <p:cNvPr id="21" name="圆角矩形 20"/>
            <p:cNvSpPr/>
            <p:nvPr>
              <p:custDataLst>
                <p:tags r:id="rId8"/>
              </p:custDataLst>
            </p:nvPr>
          </p:nvSpPr>
          <p:spPr bwMode="auto">
            <a:xfrm>
              <a:off x="1859509" y="4532285"/>
              <a:ext cx="2232025" cy="449262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9BBB5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迷你简超粗圆" pitchFamily="2" charset="-122"/>
                  <a:ea typeface="迷你简超粗圆" pitchFamily="2" charset="-122"/>
                  <a:cs typeface="+mn-ea"/>
                </a:rPr>
                <a:t>强征赋税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迷你简超粗圆" pitchFamily="2" charset="-122"/>
                <a:ea typeface="迷你简超粗圆" pitchFamily="2" charset="-122"/>
                <a:cs typeface="+mn-ea"/>
              </a:endParaRPr>
            </a:p>
          </p:txBody>
        </p:sp>
        <p:sp>
          <p:nvSpPr>
            <p:cNvPr id="22" name="圆角矩形 21"/>
            <p:cNvSpPr/>
            <p:nvPr>
              <p:custDataLst>
                <p:tags r:id="rId9"/>
              </p:custDataLst>
            </p:nvPr>
          </p:nvSpPr>
          <p:spPr bwMode="auto">
            <a:xfrm>
              <a:off x="1849984" y="5594322"/>
              <a:ext cx="2232025" cy="431800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9BBB5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迷你简超粗圆" pitchFamily="2" charset="-122"/>
                  <a:ea typeface="迷你简超粗圆" pitchFamily="2" charset="-122"/>
                  <a:cs typeface="+mn-ea"/>
                </a:rPr>
                <a:t>开拓交通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迷你简超粗圆" pitchFamily="2" charset="-122"/>
                <a:ea typeface="迷你简超粗圆" pitchFamily="2" charset="-122"/>
                <a:cs typeface="+mn-ea"/>
              </a:endParaRPr>
            </a:p>
          </p:txBody>
        </p:sp>
        <p:sp>
          <p:nvSpPr>
            <p:cNvPr id="4" name="圆角矩形 3"/>
            <p:cNvSpPr/>
            <p:nvPr>
              <p:custDataLst>
                <p:tags r:id="rId10"/>
              </p:custDataLst>
            </p:nvPr>
          </p:nvSpPr>
          <p:spPr bwMode="auto">
            <a:xfrm>
              <a:off x="1835696" y="6078510"/>
              <a:ext cx="2232025" cy="395287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9BBB59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迷你简超粗圆" pitchFamily="2" charset="-122"/>
                  <a:ea typeface="迷你简超粗圆" pitchFamily="2" charset="-122"/>
                  <a:cs typeface="+mn-ea"/>
                </a:rPr>
                <a:t>修骊山陵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迷你简超粗圆" pitchFamily="2" charset="-122"/>
                <a:ea typeface="迷你简超粗圆" pitchFamily="2" charset="-122"/>
                <a:cs typeface="+mn-ea"/>
              </a:endParaRPr>
            </a:p>
          </p:txBody>
        </p:sp>
        <p:sp>
          <p:nvSpPr>
            <p:cNvPr id="8" name="圆角矩形 7"/>
            <p:cNvSpPr/>
            <p:nvPr>
              <p:custDataLst>
                <p:tags r:id="rId11"/>
              </p:custDataLst>
            </p:nvPr>
          </p:nvSpPr>
          <p:spPr bwMode="auto">
            <a:xfrm>
              <a:off x="6455320" y="1963709"/>
              <a:ext cx="360363" cy="360362"/>
            </a:xfrm>
            <a:prstGeom prst="roundRect">
              <a:avLst/>
            </a:prstGeom>
            <a:solidFill>
              <a:sysClr val="window" lastClr="FFFFFF"/>
            </a:solidFill>
            <a:ln w="57150" cap="flat" cmpd="sng" algn="ctr">
              <a:solidFill>
                <a:srgbClr val="00CC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2" name="圆角矩形 1"/>
            <p:cNvSpPr/>
            <p:nvPr>
              <p:custDataLst>
                <p:tags r:id="rId12"/>
              </p:custDataLst>
            </p:nvPr>
          </p:nvSpPr>
          <p:spPr bwMode="auto">
            <a:xfrm>
              <a:off x="6455320" y="2498696"/>
              <a:ext cx="360363" cy="360363"/>
            </a:xfrm>
            <a:prstGeom prst="roundRect">
              <a:avLst/>
            </a:prstGeom>
            <a:solidFill>
              <a:sysClr val="window" lastClr="FFFFFF"/>
            </a:solidFill>
            <a:ln w="57150" cap="flat" cmpd="sng" algn="ctr">
              <a:solidFill>
                <a:srgbClr val="00CC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3" name="圆角矩形 2"/>
            <p:cNvSpPr/>
            <p:nvPr>
              <p:custDataLst>
                <p:tags r:id="rId13"/>
              </p:custDataLst>
            </p:nvPr>
          </p:nvSpPr>
          <p:spPr bwMode="auto">
            <a:xfrm>
              <a:off x="6455320" y="2993996"/>
              <a:ext cx="360363" cy="360363"/>
            </a:xfrm>
            <a:prstGeom prst="roundRect">
              <a:avLst/>
            </a:prstGeom>
            <a:solidFill>
              <a:sysClr val="window" lastClr="FFFFFF"/>
            </a:solidFill>
            <a:ln w="57150" cap="flat" cmpd="sng" algn="ctr">
              <a:solidFill>
                <a:srgbClr val="00CC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42" name="圆角矩形 41"/>
            <p:cNvSpPr/>
            <p:nvPr>
              <p:custDataLst>
                <p:tags r:id="rId14"/>
              </p:custDataLst>
            </p:nvPr>
          </p:nvSpPr>
          <p:spPr bwMode="auto">
            <a:xfrm>
              <a:off x="6455320" y="3527396"/>
              <a:ext cx="360363" cy="360363"/>
            </a:xfrm>
            <a:prstGeom prst="roundRect">
              <a:avLst/>
            </a:prstGeom>
            <a:solidFill>
              <a:sysClr val="window" lastClr="FFFFFF"/>
            </a:solidFill>
            <a:ln w="57150" cap="flat" cmpd="sng" algn="ctr">
              <a:solidFill>
                <a:srgbClr val="00CC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45" name="圆角矩形 44"/>
            <p:cNvSpPr/>
            <p:nvPr>
              <p:custDataLst>
                <p:tags r:id="rId15"/>
              </p:custDataLst>
            </p:nvPr>
          </p:nvSpPr>
          <p:spPr bwMode="auto">
            <a:xfrm>
              <a:off x="6455320" y="4046509"/>
              <a:ext cx="360363" cy="358775"/>
            </a:xfrm>
            <a:prstGeom prst="roundRect">
              <a:avLst/>
            </a:prstGeom>
            <a:solidFill>
              <a:sysClr val="window" lastClr="FFFFFF"/>
            </a:solidFill>
            <a:ln w="57150" cap="flat" cmpd="sng" algn="ctr">
              <a:solidFill>
                <a:srgbClr val="00CC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48" name="圆角矩形 47"/>
            <p:cNvSpPr/>
            <p:nvPr>
              <p:custDataLst>
                <p:tags r:id="rId16"/>
              </p:custDataLst>
            </p:nvPr>
          </p:nvSpPr>
          <p:spPr bwMode="auto">
            <a:xfrm>
              <a:off x="6455320" y="4564035"/>
              <a:ext cx="360363" cy="360362"/>
            </a:xfrm>
            <a:prstGeom prst="roundRect">
              <a:avLst/>
            </a:prstGeom>
            <a:solidFill>
              <a:sysClr val="window" lastClr="FFFFFF"/>
            </a:solidFill>
            <a:ln w="57150" cap="flat" cmpd="sng" algn="ctr">
              <a:solidFill>
                <a:srgbClr val="00CC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51" name="圆角矩形 50"/>
            <p:cNvSpPr/>
            <p:nvPr>
              <p:custDataLst>
                <p:tags r:id="rId17"/>
              </p:custDataLst>
            </p:nvPr>
          </p:nvSpPr>
          <p:spPr bwMode="auto">
            <a:xfrm>
              <a:off x="6455320" y="5089497"/>
              <a:ext cx="360363" cy="360363"/>
            </a:xfrm>
            <a:prstGeom prst="roundRect">
              <a:avLst/>
            </a:prstGeom>
            <a:solidFill>
              <a:sysClr val="window" lastClr="FFFFFF"/>
            </a:solidFill>
            <a:ln w="57150" cap="flat" cmpd="sng" algn="ctr">
              <a:solidFill>
                <a:srgbClr val="00CC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54" name="圆角矩形 53"/>
            <p:cNvSpPr/>
            <p:nvPr>
              <p:custDataLst>
                <p:tags r:id="rId18"/>
              </p:custDataLst>
            </p:nvPr>
          </p:nvSpPr>
          <p:spPr bwMode="auto">
            <a:xfrm>
              <a:off x="6455320" y="5651472"/>
              <a:ext cx="360363" cy="360363"/>
            </a:xfrm>
            <a:prstGeom prst="roundRect">
              <a:avLst/>
            </a:prstGeom>
            <a:solidFill>
              <a:sysClr val="window" lastClr="FFFFFF"/>
            </a:solidFill>
            <a:ln w="57150" cap="flat" cmpd="sng" algn="ctr">
              <a:solidFill>
                <a:srgbClr val="00CC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65" name="圆角矩形 64"/>
            <p:cNvSpPr/>
            <p:nvPr>
              <p:custDataLst>
                <p:tags r:id="rId19"/>
              </p:custDataLst>
            </p:nvPr>
          </p:nvSpPr>
          <p:spPr bwMode="auto">
            <a:xfrm>
              <a:off x="6444208" y="6126135"/>
              <a:ext cx="360362" cy="360362"/>
            </a:xfrm>
            <a:prstGeom prst="roundRect">
              <a:avLst/>
            </a:prstGeom>
            <a:solidFill>
              <a:sysClr val="window" lastClr="FFFFFF"/>
            </a:solidFill>
            <a:ln w="57150" cap="flat" cmpd="sng" algn="ctr">
              <a:solidFill>
                <a:srgbClr val="00CC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ea"/>
              </a:endParaRPr>
            </a:p>
          </p:txBody>
        </p:sp>
      </p:grpSp>
      <p:pic>
        <p:nvPicPr>
          <p:cNvPr id="70" name="图片 69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21"/>
          <a:srcRect l="25977" t="23260" r="21404" b="31071"/>
          <a:stretch>
            <a:fillRect/>
          </a:stretch>
        </p:blipFill>
        <p:spPr>
          <a:xfrm>
            <a:off x="7967663" y="2626360"/>
            <a:ext cx="649287" cy="534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2" name="图片 71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1"/>
          <a:srcRect l="25977" t="23260" r="21404" b="31071"/>
          <a:stretch>
            <a:fillRect/>
          </a:stretch>
        </p:blipFill>
        <p:spPr>
          <a:xfrm>
            <a:off x="7980363" y="4210685"/>
            <a:ext cx="649287" cy="534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" name="图片 72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1"/>
          <a:srcRect l="25977" t="23260" r="21404" b="31071"/>
          <a:stretch>
            <a:fillRect/>
          </a:stretch>
        </p:blipFill>
        <p:spPr>
          <a:xfrm>
            <a:off x="7967663" y="3694748"/>
            <a:ext cx="647700" cy="534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" name="图片 73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21"/>
          <a:srcRect l="25977" t="23260" r="21404" b="31071"/>
          <a:stretch>
            <a:fillRect/>
          </a:stretch>
        </p:blipFill>
        <p:spPr>
          <a:xfrm>
            <a:off x="7967663" y="4734560"/>
            <a:ext cx="649287" cy="534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6" name="图片 75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1"/>
          <a:srcRect l="25977" t="23260" r="21404" b="31071"/>
          <a:stretch>
            <a:fillRect/>
          </a:stretch>
        </p:blipFill>
        <p:spPr>
          <a:xfrm>
            <a:off x="7967663" y="5791835"/>
            <a:ext cx="647700" cy="534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矩形 14"/>
          <p:cNvSpPr/>
          <p:nvPr>
            <p:custDataLst>
              <p:tags r:id="rId26"/>
            </p:custDataLst>
          </p:nvPr>
        </p:nvSpPr>
        <p:spPr>
          <a:xfrm>
            <a:off x="4295800" y="1055777"/>
            <a:ext cx="1559560" cy="501015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>
            <p:custDataLst>
              <p:tags r:id="rId1"/>
            </p:custDataLst>
          </p:nvPr>
        </p:nvSpPr>
        <p:spPr>
          <a:xfrm>
            <a:off x="2279650" y="2277769"/>
            <a:ext cx="2232025" cy="6477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60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Arial" panose="020B0604020202020204" pitchFamily="34" charset="0"/>
              </a:rPr>
              <a:t>指鹿为马</a:t>
            </a:r>
            <a:endParaRPr kumimoji="0" lang="zh-CN" altLang="zh-CN" sz="360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方正公文小标宋" panose="02000500000000000000" charset="-122"/>
              <a:ea typeface="方正公文小标宋" panose="02000500000000000000" charset="-122"/>
              <a:cs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>
            <p:custDataLst>
              <p:tags r:id="rId2"/>
            </p:custDataLst>
          </p:nvPr>
        </p:nvSpPr>
        <p:spPr>
          <a:xfrm>
            <a:off x="2279650" y="3429659"/>
            <a:ext cx="2232025" cy="6477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Arial" panose="020B0604020202020204" pitchFamily="34" charset="0"/>
              </a:rPr>
              <a:t>揭竿而起</a:t>
            </a:r>
            <a:endParaRPr kumimoji="0" lang="zh-CN" altLang="en-US" sz="360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方正公文小标宋" panose="02000500000000000000" charset="-122"/>
              <a:ea typeface="方正公文小标宋" panose="02000500000000000000" charset="-122"/>
              <a:cs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>
            <p:custDataLst>
              <p:tags r:id="rId3"/>
            </p:custDataLst>
          </p:nvPr>
        </p:nvSpPr>
        <p:spPr>
          <a:xfrm>
            <a:off x="2279650" y="4529162"/>
            <a:ext cx="2232025" cy="576263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+mn-ea"/>
              </a:rPr>
              <a:t>约法三章</a:t>
            </a:r>
            <a:endParaRPr kumimoji="0" lang="zh-CN" altLang="en-US" sz="360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方正公文小标宋" panose="02000500000000000000" charset="-122"/>
              <a:ea typeface="方正公文小标宋" panose="02000500000000000000" charset="-122"/>
              <a:cs typeface="+mn-ea"/>
            </a:endParaRPr>
          </a:p>
        </p:txBody>
      </p:sp>
      <p:sp>
        <p:nvSpPr>
          <p:cNvPr id="13" name="圆角矩形 12"/>
          <p:cNvSpPr/>
          <p:nvPr>
            <p:custDataLst>
              <p:tags r:id="rId4"/>
            </p:custDataLst>
          </p:nvPr>
        </p:nvSpPr>
        <p:spPr>
          <a:xfrm>
            <a:off x="2279650" y="5609932"/>
            <a:ext cx="2232025" cy="576263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+mn-ea"/>
              </a:rPr>
              <a:t>破釜沉舟</a:t>
            </a:r>
            <a:endParaRPr kumimoji="0" lang="zh-CN" altLang="en-US" sz="360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方正公文小标宋" panose="02000500000000000000" charset="-122"/>
              <a:ea typeface="方正公文小标宋" panose="02000500000000000000" charset="-122"/>
              <a:cs typeface="+mn-ea"/>
            </a:endParaRPr>
          </a:p>
        </p:txBody>
      </p:sp>
      <p:sp>
        <p:nvSpPr>
          <p:cNvPr id="25" name="圆角矩形 24"/>
          <p:cNvSpPr/>
          <p:nvPr>
            <p:custDataLst>
              <p:tags r:id="rId5"/>
            </p:custDataLst>
          </p:nvPr>
        </p:nvSpPr>
        <p:spPr>
          <a:xfrm>
            <a:off x="6174105" y="3429342"/>
            <a:ext cx="4319588" cy="64897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+mn-ea"/>
              </a:rPr>
              <a:t>赵高弄权</a:t>
            </a:r>
            <a:endParaRPr kumimoji="0" lang="zh-CN" altLang="en-US" sz="36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公文小标宋" panose="02000500000000000000" charset="-122"/>
              <a:ea typeface="方正公文小标宋" panose="02000500000000000000" charset="-122"/>
              <a:cs typeface="+mn-ea"/>
            </a:endParaRPr>
          </a:p>
        </p:txBody>
      </p:sp>
      <p:sp>
        <p:nvSpPr>
          <p:cNvPr id="26" name="圆角矩形 25"/>
          <p:cNvSpPr/>
          <p:nvPr>
            <p:custDataLst>
              <p:tags r:id="rId6"/>
            </p:custDataLst>
          </p:nvPr>
        </p:nvSpPr>
        <p:spPr>
          <a:xfrm>
            <a:off x="6179503" y="4461217"/>
            <a:ext cx="4321175" cy="6477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+mn-ea"/>
                <a:sym typeface="+mn-ea"/>
              </a:rPr>
              <a:t>陈胜、吴广起义</a:t>
            </a:r>
            <a:endParaRPr kumimoji="0" lang="zh-CN" altLang="en-US" sz="36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方正公文小标宋" panose="02000500000000000000" charset="-122"/>
              <a:ea typeface="方正公文小标宋" panose="02000500000000000000" charset="-122"/>
              <a:cs typeface="方正公文小标宋" panose="02000500000000000000" charset="-122"/>
            </a:endParaRPr>
          </a:p>
        </p:txBody>
      </p:sp>
      <p:sp>
        <p:nvSpPr>
          <p:cNvPr id="27" name="圆角矩形 26"/>
          <p:cNvSpPr/>
          <p:nvPr>
            <p:custDataLst>
              <p:tags r:id="rId7"/>
            </p:custDataLst>
          </p:nvPr>
        </p:nvSpPr>
        <p:spPr>
          <a:xfrm>
            <a:off x="6179503" y="5589612"/>
            <a:ext cx="4321175" cy="6477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+mn-ea"/>
              </a:rPr>
              <a:t>巨鹿之战</a:t>
            </a:r>
            <a:endParaRPr kumimoji="0" lang="zh-CN" altLang="en-US" sz="36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方正公文小标宋" panose="02000500000000000000" charset="-122"/>
              <a:ea typeface="方正公文小标宋" panose="02000500000000000000" charset="-122"/>
              <a:cs typeface="+mn-ea"/>
            </a:endParaRPr>
          </a:p>
        </p:txBody>
      </p:sp>
      <p:sp>
        <p:nvSpPr>
          <p:cNvPr id="30" name="圆角矩形 29"/>
          <p:cNvSpPr/>
          <p:nvPr>
            <p:custDataLst>
              <p:tags r:id="rId8"/>
            </p:custDataLst>
          </p:nvPr>
        </p:nvSpPr>
        <p:spPr>
          <a:xfrm>
            <a:off x="6141403" y="2277452"/>
            <a:ext cx="4319588" cy="6477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+mn-ea"/>
              </a:rPr>
              <a:t>刘邦进关中争取民心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方正公文小标宋" panose="02000500000000000000" charset="-122"/>
              <a:ea typeface="方正公文小标宋" panose="02000500000000000000" charset="-122"/>
              <a:cs typeface="+mn-ea"/>
            </a:endParaRPr>
          </a:p>
        </p:txBody>
      </p:sp>
      <p:sp>
        <p:nvSpPr>
          <p:cNvPr id="41997" name="TextBox 14"/>
          <p:cNvSpPr txBox="1"/>
          <p:nvPr>
            <p:custDataLst>
              <p:tags r:id="rId9"/>
            </p:custDataLst>
          </p:nvPr>
        </p:nvSpPr>
        <p:spPr>
          <a:xfrm>
            <a:off x="3287688" y="956701"/>
            <a:ext cx="67691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dirty="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成语、史实连连看</a:t>
            </a:r>
            <a:endParaRPr lang="zh-CN" altLang="en-US" sz="4400" dirty="0">
              <a:solidFill>
                <a:srgbClr val="FF0000"/>
              </a:solidFill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cxnSp>
        <p:nvCxnSpPr>
          <p:cNvPr id="33" name="直接连接符 32"/>
          <p:cNvCxnSpPr>
            <a:stCxn id="5" idx="3"/>
            <a:endCxn id="25" idx="1"/>
          </p:cNvCxnSpPr>
          <p:nvPr>
            <p:custDataLst>
              <p:tags r:id="rId10"/>
            </p:custDataLst>
          </p:nvPr>
        </p:nvCxnSpPr>
        <p:spPr>
          <a:xfrm>
            <a:off x="4511675" y="2601302"/>
            <a:ext cx="1662430" cy="1152525"/>
          </a:xfrm>
          <a:prstGeom prst="line">
            <a:avLst/>
          </a:prstGeom>
          <a:noFill/>
          <a:ln w="889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34" name="直接连接符 33"/>
          <p:cNvCxnSpPr>
            <a:stCxn id="7" idx="3"/>
            <a:endCxn id="26" idx="1"/>
          </p:cNvCxnSpPr>
          <p:nvPr>
            <p:custDataLst>
              <p:tags r:id="rId11"/>
            </p:custDataLst>
          </p:nvPr>
        </p:nvCxnSpPr>
        <p:spPr>
          <a:xfrm>
            <a:off x="4511675" y="3753509"/>
            <a:ext cx="1668145" cy="1031875"/>
          </a:xfrm>
          <a:prstGeom prst="line">
            <a:avLst/>
          </a:prstGeom>
          <a:noFill/>
          <a:ln w="889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36" name="直接连接符 35"/>
          <p:cNvCxnSpPr>
            <a:endCxn id="30" idx="1"/>
          </p:cNvCxnSpPr>
          <p:nvPr>
            <p:custDataLst>
              <p:tags r:id="rId12"/>
            </p:custDataLst>
          </p:nvPr>
        </p:nvCxnSpPr>
        <p:spPr>
          <a:xfrm flipV="1">
            <a:off x="4584065" y="2601619"/>
            <a:ext cx="1557655" cy="2195830"/>
          </a:xfrm>
          <a:prstGeom prst="line">
            <a:avLst/>
          </a:prstGeom>
          <a:noFill/>
          <a:ln w="889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37" name="直接连接符 36"/>
          <p:cNvCxnSpPr>
            <a:stCxn id="13" idx="3"/>
            <a:endCxn id="27" idx="1"/>
          </p:cNvCxnSpPr>
          <p:nvPr>
            <p:custDataLst>
              <p:tags r:id="rId13"/>
            </p:custDataLst>
          </p:nvPr>
        </p:nvCxnSpPr>
        <p:spPr>
          <a:xfrm>
            <a:off x="4511675" y="5898222"/>
            <a:ext cx="1668145" cy="15240"/>
          </a:xfrm>
          <a:prstGeom prst="line">
            <a:avLst/>
          </a:prstGeom>
          <a:noFill/>
          <a:ln w="889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2397760" y="2564553"/>
            <a:ext cx="7574280" cy="2400300"/>
          </a:xfrm>
          <a:prstGeom prst="rect">
            <a:avLst/>
          </a:prstGeom>
          <a:noFill/>
          <a:ln w="9525">
            <a:noFill/>
          </a:ln>
        </p:spPr>
        <p:txBody>
          <a:bodyPr lIns="121912" tIns="60956" rIns="121912" bIns="60956">
            <a:noAutofit/>
          </a:bodyPr>
          <a:lstStyle/>
          <a:p>
            <a:pPr indent="-609600" defTabSz="914400">
              <a:lnSpc>
                <a:spcPct val="150000"/>
              </a:lnSpc>
            </a:pPr>
            <a:r>
              <a:rPr lang="en-US" altLang="zh-CN" sz="32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基础型作业：完成课后活动题，并标明考查的知识点。</a:t>
            </a:r>
            <a:endParaRPr lang="zh-CN" altLang="en-US" sz="32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 defTabSz="914400">
              <a:lnSpc>
                <a:spcPct val="150000"/>
              </a:lnSpc>
            </a:pPr>
            <a:r>
              <a:rPr lang="en-US" altLang="zh-CN" sz="32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发展型作业：完成课后练习。</a:t>
            </a:r>
            <a:endParaRPr lang="zh-CN" altLang="en-US" sz="32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291209" y="0"/>
            <a:ext cx="3900791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/>
        </p:nvSpPr>
        <p:spPr>
          <a:xfrm>
            <a:off x="9118235" y="562718"/>
            <a:ext cx="719847" cy="17217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ysClr val="windowText" lastClr="0000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第</a:t>
            </a:r>
            <a:endParaRPr lang="en-US" altLang="zh-CN" sz="2800" dirty="0">
              <a:solidFill>
                <a:sysClr val="windowText" lastClr="000000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pPr algn="ctr"/>
            <a:r>
              <a:rPr lang="en-US" altLang="zh-CN" sz="2800" dirty="0">
                <a:solidFill>
                  <a:sysClr val="windowText" lastClr="0000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10</a:t>
            </a:r>
            <a:endParaRPr lang="en-US" altLang="zh-CN" sz="2800" dirty="0">
              <a:solidFill>
                <a:sysClr val="windowText" lastClr="000000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pPr algn="ctr"/>
            <a:r>
              <a:rPr lang="zh-CN" altLang="en-US" sz="2800" dirty="0">
                <a:solidFill>
                  <a:sysClr val="windowText" lastClr="0000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课</a:t>
            </a:r>
            <a:endParaRPr lang="zh-CN" altLang="en-US" sz="2800" dirty="0">
              <a:solidFill>
                <a:sysClr val="windowText" lastClr="000000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512532" y="1165832"/>
            <a:ext cx="78794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静墨飘逸体" panose="02000603000000000000" pitchFamily="2" charset="-122"/>
                <a:ea typeface="静墨飘逸体" panose="02000603000000000000" pitchFamily="2" charset="-122"/>
              </a:rPr>
              <a:t>秦</a:t>
            </a:r>
            <a:endParaRPr lang="en-US" altLang="zh-CN" sz="4800" dirty="0">
              <a:solidFill>
                <a:schemeClr val="bg1"/>
              </a:solidFill>
              <a:latin typeface="静墨飘逸体" panose="02000603000000000000" pitchFamily="2" charset="-122"/>
              <a:ea typeface="静墨飘逸体" panose="02000603000000000000" pitchFamily="2" charset="-122"/>
            </a:endParaRPr>
          </a:p>
          <a:p>
            <a:r>
              <a:rPr lang="zh-CN" altLang="en-US" sz="4800" dirty="0">
                <a:solidFill>
                  <a:schemeClr val="bg1"/>
                </a:solidFill>
                <a:latin typeface="静墨飘逸体" panose="02000603000000000000" pitchFamily="2" charset="-122"/>
                <a:ea typeface="静墨飘逸体" panose="02000603000000000000" pitchFamily="2" charset="-122"/>
              </a:rPr>
              <a:t>末</a:t>
            </a:r>
            <a:endParaRPr lang="en-US" altLang="zh-CN" sz="4800" dirty="0">
              <a:solidFill>
                <a:schemeClr val="bg1"/>
              </a:solidFill>
              <a:latin typeface="静墨飘逸体" panose="02000603000000000000" pitchFamily="2" charset="-122"/>
              <a:ea typeface="静墨飘逸体" panose="02000603000000000000" pitchFamily="2" charset="-122"/>
            </a:endParaRPr>
          </a:p>
          <a:p>
            <a:r>
              <a:rPr lang="zh-CN" altLang="en-US" sz="4800" dirty="0">
                <a:solidFill>
                  <a:schemeClr val="bg1"/>
                </a:solidFill>
                <a:latin typeface="静墨飘逸体" panose="02000603000000000000" pitchFamily="2" charset="-122"/>
                <a:ea typeface="静墨飘逸体" panose="02000603000000000000" pitchFamily="2" charset="-122"/>
              </a:rPr>
              <a:t>农</a:t>
            </a:r>
            <a:endParaRPr lang="en-US" altLang="zh-CN" sz="4800" dirty="0">
              <a:solidFill>
                <a:schemeClr val="bg1"/>
              </a:solidFill>
              <a:latin typeface="静墨飘逸体" panose="02000603000000000000" pitchFamily="2" charset="-122"/>
              <a:ea typeface="静墨飘逸体" panose="02000603000000000000" pitchFamily="2" charset="-122"/>
            </a:endParaRPr>
          </a:p>
          <a:p>
            <a:r>
              <a:rPr lang="zh-CN" altLang="en-US" sz="4800" dirty="0">
                <a:solidFill>
                  <a:schemeClr val="bg1"/>
                </a:solidFill>
                <a:latin typeface="静墨飘逸体" panose="02000603000000000000" pitchFamily="2" charset="-122"/>
                <a:ea typeface="静墨飘逸体" panose="02000603000000000000" pitchFamily="2" charset="-122"/>
              </a:rPr>
              <a:t>民</a:t>
            </a:r>
            <a:endParaRPr lang="en-US" altLang="zh-CN" sz="4800" dirty="0">
              <a:solidFill>
                <a:schemeClr val="bg1"/>
              </a:solidFill>
              <a:latin typeface="静墨飘逸体" panose="02000603000000000000" pitchFamily="2" charset="-122"/>
              <a:ea typeface="静墨飘逸体" panose="02000603000000000000" pitchFamily="2" charset="-122"/>
            </a:endParaRPr>
          </a:p>
          <a:p>
            <a:r>
              <a:rPr lang="zh-CN" altLang="en-US" sz="4800" dirty="0">
                <a:solidFill>
                  <a:schemeClr val="bg1"/>
                </a:solidFill>
                <a:latin typeface="静墨飘逸体" panose="02000603000000000000" pitchFamily="2" charset="-122"/>
                <a:ea typeface="静墨飘逸体" panose="02000603000000000000" pitchFamily="2" charset="-122"/>
              </a:rPr>
              <a:t>大</a:t>
            </a:r>
            <a:endParaRPr lang="en-US" altLang="zh-CN" sz="4800" dirty="0">
              <a:solidFill>
                <a:schemeClr val="bg1"/>
              </a:solidFill>
              <a:latin typeface="静墨飘逸体" panose="02000603000000000000" pitchFamily="2" charset="-122"/>
              <a:ea typeface="静墨飘逸体" panose="02000603000000000000" pitchFamily="2" charset="-122"/>
            </a:endParaRPr>
          </a:p>
          <a:p>
            <a:r>
              <a:rPr lang="zh-CN" altLang="en-US" sz="4800" dirty="0">
                <a:solidFill>
                  <a:schemeClr val="bg1"/>
                </a:solidFill>
                <a:latin typeface="静墨飘逸体" panose="02000603000000000000" pitchFamily="2" charset="-122"/>
                <a:ea typeface="静墨飘逸体" panose="02000603000000000000" pitchFamily="2" charset="-122"/>
              </a:rPr>
              <a:t>起</a:t>
            </a:r>
            <a:endParaRPr lang="en-US" altLang="zh-CN" sz="4800" dirty="0">
              <a:solidFill>
                <a:schemeClr val="bg1"/>
              </a:solidFill>
              <a:latin typeface="静墨飘逸体" panose="02000603000000000000" pitchFamily="2" charset="-122"/>
              <a:ea typeface="静墨飘逸体" panose="02000603000000000000" pitchFamily="2" charset="-122"/>
            </a:endParaRPr>
          </a:p>
          <a:p>
            <a:r>
              <a:rPr lang="zh-CN" altLang="en-US" sz="4800" dirty="0">
                <a:solidFill>
                  <a:schemeClr val="bg1"/>
                </a:solidFill>
                <a:latin typeface="静墨飘逸体" panose="02000603000000000000" pitchFamily="2" charset="-122"/>
                <a:ea typeface="静墨飘逸体" panose="02000603000000000000" pitchFamily="2" charset="-122"/>
              </a:rPr>
              <a:t>义</a:t>
            </a:r>
            <a:endParaRPr lang="zh-CN" altLang="en-US" sz="4800" dirty="0">
              <a:solidFill>
                <a:schemeClr val="bg1"/>
              </a:solidFill>
              <a:latin typeface="静墨飘逸体" panose="02000603000000000000" pitchFamily="2" charset="-122"/>
              <a:ea typeface="静墨飘逸体" panose="020006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3432" y="2348880"/>
            <a:ext cx="97930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600" b="1" dirty="0" smtClean="0">
                <a:latin typeface="宋体" panose="02010600030101010101" pitchFamily="2" charset="-122"/>
              </a:rPr>
              <a:t>1.</a:t>
            </a:r>
            <a:r>
              <a:rPr lang="zh-CN" altLang="en-US" sz="3600" b="1" dirty="0" smtClean="0">
                <a:latin typeface="宋体" panose="02010600030101010101" pitchFamily="2" charset="-122"/>
              </a:rPr>
              <a:t>了解和掌握秦朝实行暴政的主要表现。</a:t>
            </a:r>
            <a:endParaRPr lang="en-US" altLang="zh-CN" sz="3600" b="1" dirty="0" smtClean="0">
              <a:latin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600" b="1" dirty="0" smtClean="0">
                <a:latin typeface="宋体" panose="02010600030101010101" pitchFamily="2" charset="-122"/>
              </a:rPr>
              <a:t>2.</a:t>
            </a:r>
            <a:r>
              <a:rPr lang="zh-CN" altLang="en-US" sz="3600" b="1" dirty="0" smtClean="0">
                <a:latin typeface="宋体" panose="02010600030101010101" pitchFamily="2" charset="-122"/>
              </a:rPr>
              <a:t>了解陈胜、吴广起义及秦朝灭亡等基本史实。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箭头: 五边形 28"/>
          <p:cNvSpPr/>
          <p:nvPr>
            <p:custDataLst>
              <p:tags r:id="rId1"/>
            </p:custDataLst>
          </p:nvPr>
        </p:nvSpPr>
        <p:spPr>
          <a:xfrm>
            <a:off x="4984115" y="189230"/>
            <a:ext cx="2956559" cy="646430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明康欧楷" panose="02010609000101010101" charset="-122"/>
                <a:ea typeface="明康欧楷" panose="02010609000101010101" charset="-122"/>
                <a:cs typeface="明康欧楷" panose="02010609000101010101" charset="-122"/>
              </a:rPr>
              <a:t>秦的暴政</a:t>
            </a:r>
            <a:endParaRPr lang="zh-CN" altLang="en-US" sz="4000" b="1" dirty="0">
              <a:latin typeface="明康欧楷" panose="02010609000101010101" charset="-122"/>
              <a:ea typeface="明康欧楷" panose="02010609000101010101" charset="-122"/>
              <a:cs typeface="明康欧楷" panose="0201060900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304155" y="1580515"/>
            <a:ext cx="6398260" cy="1448435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 anchor="t">
            <a:noAutofit/>
          </a:bodyPr>
          <a:lstStyle/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微软雅黑" panose="020B0503020204020204" charset="-122"/>
              </a:rPr>
              <a:t>材料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微软雅黑" panose="020B0503020204020204" charset="-122"/>
              </a:rPr>
              <a:t>一  （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微软雅黑" panose="020B0503020204020204" charset="-122"/>
              </a:rPr>
              <a:t>秦朝）田租口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微软雅黑" panose="020B0503020204020204" charset="-122"/>
              </a:rPr>
              <a:t>赋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微软雅黑" panose="020B0503020204020204" charset="-122"/>
              </a:rPr>
              <a:t>（人头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微软雅黑" panose="020B0503020204020204" charset="-122"/>
              </a:rPr>
              <a:t>税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微软雅黑" panose="020B0503020204020204" charset="-122"/>
              </a:rPr>
              <a:t>）、盐铁之利，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微软雅黑" panose="020B0503020204020204" charset="-122"/>
              </a:rPr>
              <a:t>二十倍于古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微软雅黑" panose="020B0503020204020204" charset="-122"/>
              </a:rPr>
              <a:t>。 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微软雅黑" panose="020B0503020204020204" charset="-122"/>
            </a:endParaRPr>
          </a:p>
          <a:p>
            <a:pPr algn="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微软雅黑" panose="020B0503020204020204" charset="-122"/>
              </a:rPr>
              <a:t>——班固《汉书·食货志》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02590" y="2287905"/>
            <a:ext cx="4657725" cy="52197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buClrTx/>
              <a:buSzTx/>
              <a:buFontTx/>
              <a:defRPr sz="2800">
                <a:solidFill>
                  <a:schemeClr val="bg1"/>
                </a:solidFill>
                <a:latin typeface="方正公文小标宋" panose="02000500000000000000" charset="-122"/>
                <a:ea typeface="方正公文小标宋" panose="02000500000000000000" charset="-122"/>
              </a:defRPr>
            </a:lvl1pPr>
          </a:lstStyle>
          <a:p>
            <a:r>
              <a:rPr lang="zh-CN" altLang="en-US" dirty="0"/>
              <a:t>表现</a:t>
            </a:r>
            <a:r>
              <a:rPr lang="zh-CN" altLang="en-US" dirty="0">
                <a:sym typeface="+mn-ea"/>
              </a:rPr>
              <a:t>②</a:t>
            </a:r>
            <a:r>
              <a:rPr lang="zh-CN" altLang="en-US" dirty="0"/>
              <a:t>：徭役、兵役</a:t>
            </a:r>
            <a:r>
              <a:rPr lang="zh-CN" altLang="en-US" dirty="0">
                <a:sym typeface="+mn-ea"/>
              </a:rPr>
              <a:t>繁重。</a:t>
            </a:r>
            <a:endParaRPr lang="zh-CN" altLang="en-US" dirty="0"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14655" y="1579245"/>
            <a:ext cx="3565525" cy="52197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dirty="0">
                <a:solidFill>
                  <a:schemeClr val="bg1"/>
                </a:solidFill>
                <a:latin typeface="方正公文小标宋" panose="02000500000000000000" charset="-122"/>
                <a:ea typeface="方正公文小标宋" panose="02000500000000000000" charset="-122"/>
                <a:sym typeface="+mn-ea"/>
              </a:rPr>
              <a:t>表现①：赋税</a:t>
            </a:r>
            <a:r>
              <a:rPr lang="zh-CN" altLang="en-US" sz="2800" dirty="0" smtClean="0">
                <a:solidFill>
                  <a:schemeClr val="bg1"/>
                </a:solidFill>
                <a:latin typeface="方正公文小标宋" panose="02000500000000000000" charset="-122"/>
                <a:ea typeface="方正公文小标宋" panose="02000500000000000000" charset="-122"/>
                <a:sym typeface="+mn-ea"/>
              </a:rPr>
              <a:t>沉重。</a:t>
            </a:r>
            <a:endParaRPr lang="zh-CN" altLang="en-US" sz="2800" dirty="0">
              <a:solidFill>
                <a:schemeClr val="bg1"/>
              </a:solidFill>
              <a:latin typeface="方正公文小标宋" panose="02000500000000000000" charset="-122"/>
              <a:ea typeface="方正公文小标宋" panose="02000500000000000000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02590" y="2996565"/>
            <a:ext cx="5017256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buClrTx/>
              <a:buSzTx/>
              <a:buFontTx/>
              <a:defRPr sz="2800">
                <a:solidFill>
                  <a:schemeClr val="bg1"/>
                </a:solidFill>
                <a:latin typeface="方正公文小标宋" panose="02000500000000000000" charset="-122"/>
                <a:ea typeface="方正公文小标宋" panose="02000500000000000000" charset="-122"/>
              </a:defRPr>
            </a:lvl1pPr>
          </a:lstStyle>
          <a:p>
            <a:r>
              <a:rPr lang="zh-CN" altLang="en-US" dirty="0"/>
              <a:t>表现③</a:t>
            </a:r>
            <a:r>
              <a:rPr lang="zh-CN" altLang="en-US" dirty="0"/>
              <a:t>：法律严苛，刑罚残酷。</a:t>
            </a:r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402590" y="3713480"/>
            <a:ext cx="5849620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buClrTx/>
              <a:buSzTx/>
              <a:buFontTx/>
              <a:defRPr sz="2800">
                <a:solidFill>
                  <a:schemeClr val="bg1"/>
                </a:solidFill>
                <a:latin typeface="方正公文小标宋" panose="02000500000000000000" charset="-122"/>
                <a:ea typeface="方正公文小标宋" panose="02000500000000000000" charset="-122"/>
              </a:defRPr>
            </a:lvl1pPr>
          </a:lstStyle>
          <a:p>
            <a:r>
              <a:rPr lang="zh-CN" altLang="en-US" dirty="0"/>
              <a:t>表现④</a:t>
            </a:r>
            <a:r>
              <a:rPr lang="zh-CN" altLang="en-US" dirty="0"/>
              <a:t>：“焚书坑儒”，</a:t>
            </a:r>
            <a:r>
              <a:rPr lang="zh-CN" altLang="en-US" dirty="0"/>
              <a:t>禁锢</a:t>
            </a:r>
            <a:r>
              <a:rPr lang="zh-CN" altLang="en-US" dirty="0"/>
              <a:t>思想。</a:t>
            </a:r>
            <a:endParaRPr lang="zh-CN" altLang="en-US" dirty="0"/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355600" y="868045"/>
            <a:ext cx="10128492" cy="64516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l"/>
            <a:r>
              <a:rPr lang="zh-CN" altLang="en-US" sz="2400" b="1" dirty="0">
                <a:ln w="10160">
                  <a:noFill/>
                  <a:prstDash val="solid"/>
                </a:ln>
                <a:solidFill>
                  <a:schemeClr val="tx2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思考：阅读</a:t>
            </a:r>
            <a:r>
              <a:rPr lang="zh-CN" altLang="en-US" sz="2400" b="1" dirty="0" smtClean="0">
                <a:ln w="10160">
                  <a:noFill/>
                  <a:prstDash val="solid"/>
                </a:ln>
                <a:solidFill>
                  <a:schemeClr val="tx2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教材</a:t>
            </a:r>
            <a:r>
              <a:rPr lang="zh-CN" altLang="en-US" sz="2400" b="1" dirty="0" smtClean="0">
                <a:ln w="10160">
                  <a:noFill/>
                  <a:prstDash val="solid"/>
                </a:ln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第</a:t>
            </a:r>
            <a:r>
              <a:rPr lang="en-US" altLang="zh-CN" sz="2400" b="1" dirty="0" smtClean="0">
                <a:ln w="10160">
                  <a:noFill/>
                  <a:prstDash val="solid"/>
                </a:ln>
                <a:solidFill>
                  <a:schemeClr val="tx2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58—59</a:t>
            </a:r>
            <a:r>
              <a:rPr lang="zh-CN" altLang="en-US" sz="2400" b="1" dirty="0" smtClean="0">
                <a:ln w="10160">
                  <a:noFill/>
                  <a:prstDash val="solid"/>
                </a:ln>
                <a:solidFill>
                  <a:schemeClr val="tx2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页的内容，</a:t>
            </a:r>
            <a:r>
              <a:rPr lang="zh-CN" altLang="en-US" sz="2400" b="1" dirty="0">
                <a:ln w="10160">
                  <a:noFill/>
                  <a:prstDash val="solid"/>
                </a:ln>
                <a:solidFill>
                  <a:schemeClr val="tx2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小组合作归纳秦朝</a:t>
            </a:r>
            <a:r>
              <a:rPr lang="zh-CN" altLang="en-US" sz="3600" b="1" dirty="0">
                <a:ln w="10160">
                  <a:noFill/>
                  <a:prstDash val="solid"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暴政的</a:t>
            </a:r>
            <a:r>
              <a:rPr lang="zh-CN" altLang="en-US" sz="3600" b="1" dirty="0" smtClean="0">
                <a:ln w="10160">
                  <a:noFill/>
                  <a:prstDash val="solid"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表现</a:t>
            </a:r>
            <a:r>
              <a:rPr lang="zh-CN" altLang="en-US" sz="2400" b="1" dirty="0" smtClean="0">
                <a:ln w="10160">
                  <a:noFill/>
                  <a:prstDash val="solid"/>
                </a:ln>
                <a:solidFill>
                  <a:schemeClr val="tx2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</a:t>
            </a:r>
            <a:endParaRPr lang="zh-CN" altLang="en-US" sz="2400" b="1" dirty="0">
              <a:ln w="10160">
                <a:noFill/>
                <a:prstDash val="solid"/>
              </a:ln>
              <a:solidFill>
                <a:schemeClr val="tx2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658100" y="3185794"/>
            <a:ext cx="3566160" cy="1395333"/>
            <a:chOff x="12485" y="8627"/>
            <a:chExt cx="6143" cy="1666"/>
          </a:xfrm>
          <a:solidFill>
            <a:schemeClr val="tx1"/>
          </a:solidFill>
        </p:grpSpPr>
        <p:pic>
          <p:nvPicPr>
            <p:cNvPr id="15" name="图片 14" descr="长框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6200000">
              <a:off x="14086" y="7026"/>
              <a:ext cx="1666" cy="4868"/>
            </a:xfrm>
            <a:prstGeom prst="rect">
              <a:avLst/>
            </a:prstGeom>
            <a:grpFill/>
          </p:spPr>
        </p:pic>
        <p:pic>
          <p:nvPicPr>
            <p:cNvPr id="16" name="图片 15" descr="长框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 rot="5400000">
              <a:off x="15378" y="7041"/>
              <a:ext cx="1664" cy="4836"/>
            </a:xfrm>
            <a:prstGeom prst="rect">
              <a:avLst/>
            </a:prstGeom>
            <a:grpFill/>
          </p:spPr>
        </p:pic>
      </p:grpSp>
      <p:sp>
        <p:nvSpPr>
          <p:cNvPr id="17" name="文本框 16"/>
          <p:cNvSpPr txBox="1"/>
          <p:nvPr/>
        </p:nvSpPr>
        <p:spPr>
          <a:xfrm>
            <a:off x="7890532" y="3646071"/>
            <a:ext cx="3055620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好大喜功，急于求成，统治暴虐</a:t>
            </a:r>
            <a:endParaRPr lang="zh-CN" altLang="en-US" sz="2400" b="1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797800" y="3185795"/>
            <a:ext cx="3377565" cy="39878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C000">
                    <a:lumMod val="60000"/>
                    <a:lumOff val="4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秦始皇</a:t>
            </a:r>
            <a:r>
              <a:rPr lang="zh-CN" altLang="en-US" sz="2000" b="1" dirty="0" smtClean="0">
                <a:solidFill>
                  <a:srgbClr val="FFC000">
                    <a:lumMod val="60000"/>
                    <a:lumOff val="4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统治的特点</a:t>
            </a:r>
            <a:r>
              <a:rPr lang="zh-CN" altLang="en-US" sz="2000" b="1" dirty="0">
                <a:solidFill>
                  <a:srgbClr val="FFC000">
                    <a:lumMod val="60000"/>
                    <a:lumOff val="4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2000" b="1" dirty="0">
              <a:solidFill>
                <a:srgbClr val="FFC000">
                  <a:lumMod val="60000"/>
                  <a:lumOff val="4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424430" y="4624809"/>
            <a:ext cx="858710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  <a:cs typeface="华文新魏" panose="02010800040101010101" pitchFamily="2" charset="-122"/>
              </a:rPr>
              <a:t>公元前210年，秦始皇死于他第五次东巡途中的沙丘宫。</a:t>
            </a:r>
            <a:endParaRPr lang="zh-CN" altLang="en-US" sz="2400" dirty="0">
              <a:latin typeface="华文新魏" panose="02010800040101010101" pitchFamily="2" charset="-122"/>
              <a:ea typeface="华文新魏" panose="02010800040101010101" pitchFamily="2" charset="-122"/>
              <a:cs typeface="华文新魏" panose="02010800040101010101" pitchFamily="2" charset="-122"/>
            </a:endParaRPr>
          </a:p>
        </p:txBody>
      </p:sp>
      <p:sp>
        <p:nvSpPr>
          <p:cNvPr id="16385" name="Text Box 4"/>
          <p:cNvSpPr txBox="1"/>
          <p:nvPr/>
        </p:nvSpPr>
        <p:spPr>
          <a:xfrm>
            <a:off x="1554480" y="5202143"/>
            <a:ext cx="6948805" cy="459105"/>
          </a:xfrm>
          <a:prstGeom prst="rect">
            <a:avLst/>
          </a:prstGeom>
          <a:noFill/>
          <a:ln w="9525">
            <a:noFill/>
          </a:ln>
        </p:spPr>
        <p:txBody>
          <a:bodyPr wrap="square" lIns="91429" tIns="45714" rIns="91429" bIns="45714" anchor="t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方正仿宋_GB2312" panose="02000000000000000000" charset="-122"/>
                <a:ea typeface="方正仿宋_GB2312" panose="02000000000000000000" charset="-122"/>
                <a:cs typeface="方正仿宋_GB2312" panose="02000000000000000000" charset="-122"/>
              </a:rPr>
              <a:t>秦始皇去世后，这些压迫和剥削有没有</a:t>
            </a:r>
            <a:r>
              <a:rPr lang="zh-CN" altLang="en-US" sz="2400" b="1" dirty="0" smtClean="0">
                <a:solidFill>
                  <a:srgbClr val="0070C0"/>
                </a:solidFill>
                <a:latin typeface="方正仿宋_GB2312" panose="02000000000000000000" charset="-122"/>
                <a:ea typeface="方正仿宋_GB2312" panose="02000000000000000000" charset="-122"/>
                <a:cs typeface="方正仿宋_GB2312" panose="02000000000000000000" charset="-122"/>
              </a:rPr>
              <a:t>得到改善？</a:t>
            </a:r>
            <a:endParaRPr lang="zh-CN" altLang="en-US" sz="2400" b="1" dirty="0">
              <a:solidFill>
                <a:srgbClr val="0070C0"/>
              </a:solidFill>
              <a:latin typeface="方正仿宋_GB2312" panose="02000000000000000000" charset="-122"/>
              <a:ea typeface="方正仿宋_GB2312" panose="02000000000000000000" charset="-122"/>
              <a:cs typeface="方正仿宋_GB2312" panose="0200000000000000000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2590" y="5787350"/>
            <a:ext cx="4716780" cy="52197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buClrTx/>
              <a:buSzTx/>
              <a:buFontTx/>
              <a:defRPr sz="2800">
                <a:solidFill>
                  <a:schemeClr val="bg1"/>
                </a:solidFill>
                <a:latin typeface="方正公文小标宋" panose="02000500000000000000" charset="-122"/>
                <a:ea typeface="方正公文小标宋" panose="02000500000000000000" charset="-122"/>
              </a:defRPr>
            </a:lvl1pPr>
          </a:lstStyle>
          <a:p>
            <a:r>
              <a:rPr lang="zh-CN" altLang="en-US" dirty="0"/>
              <a:t>表现⑤：秦二世更加</a:t>
            </a:r>
            <a:r>
              <a:rPr lang="zh-CN" altLang="en-US" dirty="0"/>
              <a:t>残暴。</a:t>
            </a:r>
            <a:endParaRPr lang="zh-CN" altLang="en-US" dirty="0"/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8" grpId="1" animBg="1"/>
      <p:bldP spid="26" grpId="0" bldLvl="0" animBg="1"/>
      <p:bldP spid="26" grpId="1" animBg="1"/>
      <p:bldP spid="29" grpId="0" bldLvl="0" animBg="1"/>
      <p:bldP spid="29" grpId="1" animBg="1"/>
      <p:bldP spid="31" grpId="0" bldLvl="0" animBg="1"/>
      <p:bldP spid="31" grpId="1" animBg="1"/>
      <p:bldP spid="32" grpId="0" bldLvl="0" animBg="1"/>
      <p:bldP spid="32" grpId="1" animBg="1"/>
      <p:bldP spid="10" grpId="1"/>
      <p:bldP spid="17" grpId="0" bldLvl="0" animBg="1"/>
      <p:bldP spid="17" grpId="1" animBg="1"/>
      <p:bldP spid="9" grpId="0" bldLvl="0" animBg="1"/>
      <p:bldP spid="9" grpId="1" animBg="1"/>
      <p:bldP spid="42" grpId="0"/>
      <p:bldP spid="42" grpId="1"/>
      <p:bldP spid="16385" grpId="0"/>
      <p:bldP spid="16385" grpId="1"/>
      <p:bldP spid="13" grpId="0" bldLvl="0" animBg="1"/>
      <p:bldP spid="1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图片 9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07670" y="980440"/>
            <a:ext cx="11370310" cy="54127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 19"/>
          <p:cNvSpPr/>
          <p:nvPr>
            <p:custDataLst>
              <p:tags r:id="rId3"/>
            </p:custDataLst>
          </p:nvPr>
        </p:nvSpPr>
        <p:spPr>
          <a:xfrm>
            <a:off x="407670" y="998220"/>
            <a:ext cx="11370310" cy="5395595"/>
          </a:xfrm>
          <a:prstGeom prst="rect">
            <a:avLst/>
          </a:prstGeom>
          <a:solidFill>
            <a:schemeClr val="tx1">
              <a:lumMod val="95000"/>
              <a:lumOff val="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77595" y="1574165"/>
            <a:ext cx="10363200" cy="15881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zh-CN" altLang="en-US" sz="11500">
                <a:gradFill>
                  <a:gsLst>
                    <a:gs pos="0">
                      <a:srgbClr val="FEF7E7"/>
                    </a:gs>
                    <a:gs pos="83000">
                      <a:srgbClr val="B28C46"/>
                    </a:gs>
                    <a:gs pos="100000">
                      <a:srgbClr val="FEF7E7"/>
                    </a:gs>
                  </a:gsLst>
                  <a:lin ang="5400000" scaled="0"/>
                </a:gradFill>
                <a:effectLst>
                  <a:outerShdw blurRad="50800" dist="38100" dir="7200000" algn="tr" rotWithShape="0">
                    <a:prstClr val="black">
                      <a:alpha val="40000"/>
                    </a:prstClr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天下苦秦久矣！</a:t>
            </a:r>
            <a:endParaRPr lang="zh-CN" altLang="en-US" sz="11500">
              <a:gradFill>
                <a:gsLst>
                  <a:gs pos="0">
                    <a:srgbClr val="FEF7E7"/>
                  </a:gs>
                  <a:gs pos="83000">
                    <a:srgbClr val="B28C46"/>
                  </a:gs>
                  <a:gs pos="100000">
                    <a:srgbClr val="FEF7E7"/>
                  </a:gs>
                </a:gsLst>
                <a:lin ang="5400000" scaled="0"/>
              </a:gradFill>
              <a:effectLst>
                <a:outerShdw blurRad="50800" dist="38100" dir="7200000" algn="tr" rotWithShape="0">
                  <a:prstClr val="black">
                    <a:alpha val="40000"/>
                  </a:prstClr>
                </a:outerShdw>
              </a:effectLst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4" name="Text Box 1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86951" y="5637530"/>
            <a:ext cx="5173345" cy="468630"/>
          </a:xfrm>
          <a:prstGeom prst="roundRect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ctr">
              <a:defRPr sz="2800" b="1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pPr lvl="0" rtl="0" eaLnBrk="0" hangingPunct="0"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社会矛盾</a:t>
            </a:r>
            <a:r>
              <a:rPr lang="zh-CN" altLang="en-US" sz="3600" dirty="0">
                <a:solidFill>
                  <a:srgbClr val="FF0000"/>
                </a:solidFill>
                <a:sym typeface="+mn-ea"/>
              </a:rPr>
              <a:t>激化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357716" y="3044825"/>
            <a:ext cx="5330190" cy="1372870"/>
            <a:chOff x="4501" y="7947"/>
            <a:chExt cx="8394" cy="2534"/>
          </a:xfrm>
        </p:grpSpPr>
        <p:sp>
          <p:nvSpPr>
            <p:cNvPr id="7" name="横卷形 6"/>
            <p:cNvSpPr/>
            <p:nvPr>
              <p:custDataLst>
                <p:tags r:id="rId5"/>
              </p:custDataLst>
            </p:nvPr>
          </p:nvSpPr>
          <p:spPr>
            <a:xfrm>
              <a:off x="4501" y="7947"/>
              <a:ext cx="8394" cy="2534"/>
            </a:xfrm>
            <a:prstGeom prst="horizontalScroll">
              <a:avLst/>
            </a:prstGeom>
            <a:solidFill>
              <a:srgbClr val="FFC000"/>
            </a:solidFill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>
              <p:custDataLst>
                <p:tags r:id="rId6"/>
              </p:custDataLst>
            </p:nvPr>
          </p:nvSpPr>
          <p:spPr>
            <a:xfrm>
              <a:off x="6145" y="8377"/>
              <a:ext cx="5357" cy="187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6000" b="1"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sym typeface="+mn-ea"/>
                </a:rPr>
                <a:t>秦的暴政</a:t>
              </a:r>
              <a:endParaRPr lang="zh-CN" altLang="en-US" sz="6000" b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endParaRPr>
            </a:p>
          </p:txBody>
        </p:sp>
      </p:grpSp>
      <p:sp>
        <p:nvSpPr>
          <p:cNvPr id="12" name="下箭头 11"/>
          <p:cNvSpPr/>
          <p:nvPr/>
        </p:nvSpPr>
        <p:spPr>
          <a:xfrm>
            <a:off x="5426546" y="4583430"/>
            <a:ext cx="1367790" cy="7651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箭头: 五边形 28"/>
          <p:cNvSpPr/>
          <p:nvPr>
            <p:custDataLst>
              <p:tags r:id="rId7"/>
            </p:custDataLst>
          </p:nvPr>
        </p:nvSpPr>
        <p:spPr>
          <a:xfrm>
            <a:off x="4984115" y="189230"/>
            <a:ext cx="2956559" cy="646430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明康欧楷" panose="02010609000101010101" charset="-122"/>
                <a:ea typeface="明康欧楷" panose="02010609000101010101" charset="-122"/>
                <a:cs typeface="明康欧楷" panose="02010609000101010101" charset="-122"/>
              </a:rPr>
              <a:t>秦的暴政</a:t>
            </a:r>
            <a:endParaRPr lang="zh-CN" altLang="en-US" sz="4000" b="1" dirty="0">
              <a:latin typeface="明康欧楷" panose="02010609000101010101" charset="-122"/>
              <a:ea typeface="明康欧楷" panose="02010609000101010101" charset="-122"/>
              <a:cs typeface="明康欧楷" panose="02010609000101010101" charset="-122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animBg="1"/>
      <p:bldP spid="12" grpId="0" bldLvl="0" animBg="1"/>
      <p:bldP spid="1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箭头: 五边形 28"/>
          <p:cNvSpPr/>
          <p:nvPr>
            <p:custDataLst>
              <p:tags r:id="rId1"/>
            </p:custDataLst>
          </p:nvPr>
        </p:nvSpPr>
        <p:spPr>
          <a:xfrm>
            <a:off x="4249420" y="158750"/>
            <a:ext cx="4746625" cy="646430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明康欧楷" panose="02010609000101010101" charset="-122"/>
                <a:ea typeface="明康欧楷" panose="02010609000101010101" charset="-122"/>
                <a:cs typeface="明康欧楷" panose="02010609000101010101" charset="-122"/>
              </a:rPr>
              <a:t>陈胜、吴广起义</a:t>
            </a:r>
            <a:endParaRPr lang="zh-CN" altLang="en-US" sz="4000" b="1" dirty="0">
              <a:latin typeface="明康欧楷" panose="02010609000101010101" charset="-122"/>
              <a:ea typeface="明康欧楷" panose="02010609000101010101" charset="-122"/>
              <a:cs typeface="明康欧楷" panose="02010609000101010101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381750" y="1705064"/>
            <a:ext cx="5408295" cy="3645535"/>
            <a:chOff x="11568" y="2665"/>
            <a:chExt cx="8216" cy="5305"/>
          </a:xfrm>
        </p:grpSpPr>
        <p:pic>
          <p:nvPicPr>
            <p:cNvPr id="30" name="Picture 16" descr="http://img2.xiukee.com/upload/2015/7/14/1732281486.jpg@100q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568" y="2665"/>
              <a:ext cx="8216" cy="4725"/>
            </a:xfrm>
            <a:prstGeom prst="rect">
              <a:avLst/>
            </a:prstGeom>
            <a:noFill/>
          </p:spPr>
        </p:pic>
        <p:sp>
          <p:nvSpPr>
            <p:cNvPr id="16" name="文本框 15"/>
            <p:cNvSpPr txBox="1"/>
            <p:nvPr/>
          </p:nvSpPr>
          <p:spPr>
            <a:xfrm>
              <a:off x="11569" y="7390"/>
              <a:ext cx="8215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仿宋" panose="02010609060101010101" charset="-122"/>
                  <a:ea typeface="仿宋" panose="02010609060101010101" charset="-122"/>
                </a:rPr>
                <a:t>《陈胜、吴广起义》</a:t>
              </a:r>
              <a:endParaRPr lang="zh-CN" altLang="en-US" sz="2000" b="1" dirty="0">
                <a:latin typeface="仿宋" panose="02010609060101010101" charset="-122"/>
                <a:ea typeface="仿宋" panose="02010609060101010101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07670" y="973227"/>
            <a:ext cx="10800898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lang="en-US" altLang="zh-CN" sz="2400" b="1" dirty="0" err="1">
                <a:solidFill>
                  <a:schemeClr val="accent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自主学习</a:t>
            </a:r>
            <a:r>
              <a:rPr lang="en-US" altLang="zh-CN" sz="2400" b="1" dirty="0">
                <a:solidFill>
                  <a:schemeClr val="accent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】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阅读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教材第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59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页的相关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内容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，梳理陈胜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、吴广起义的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概况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7" name="表格 6"/>
          <p:cNvGraphicFramePr/>
          <p:nvPr>
            <p:custDataLst>
              <p:tags r:id="rId3"/>
            </p:custDataLst>
          </p:nvPr>
        </p:nvGraphicFramePr>
        <p:xfrm>
          <a:off x="532130" y="2038439"/>
          <a:ext cx="5782310" cy="4120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9350"/>
                <a:gridCol w="4632960"/>
              </a:tblGrid>
              <a:tr h="698500">
                <a:tc gridSpan="2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3200" b="0" dirty="0">
                          <a:solidFill>
                            <a:srgbClr val="FF0000"/>
                          </a:solidFill>
                          <a:latin typeface="方正公文小标宋" panose="02000500000000000000" charset="-122"/>
                          <a:ea typeface="方正公文小标宋" panose="02000500000000000000" charset="-122"/>
                          <a:sym typeface="+mn-ea"/>
                        </a:rPr>
                        <a:t>陈胜、吴广起义</a:t>
                      </a:r>
                      <a:endParaRPr lang="zh-CN" altLang="en-US" sz="3200" b="0" dirty="0">
                        <a:solidFill>
                          <a:srgbClr val="FF0000"/>
                        </a:solidFill>
                        <a:latin typeface="方正公文小标宋" panose="02000500000000000000" charset="-122"/>
                        <a:ea typeface="方正公文小标宋" panose="02000500000000000000" charset="-122"/>
                        <a:sym typeface="+mn-ea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hMerge="1"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13265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>
                          <a:solidFill>
                            <a:schemeClr val="tx1"/>
                          </a:solidFill>
                          <a:latin typeface="方正公文小标宋" panose="02000500000000000000" charset="-122"/>
                          <a:ea typeface="方正公文小标宋" panose="02000500000000000000" charset="-122"/>
                          <a:sym typeface="+mn-ea"/>
                        </a:rPr>
                        <a:t>原因</a:t>
                      </a:r>
                      <a:endParaRPr lang="zh-CN" altLang="en-US" sz="3200">
                        <a:solidFill>
                          <a:schemeClr val="tx1"/>
                        </a:solidFill>
                        <a:latin typeface="方正公文小标宋" panose="02000500000000000000" charset="-122"/>
                        <a:ea typeface="方正公文小标宋" panose="02000500000000000000" charset="-122"/>
                        <a:sym typeface="+mn-ea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zh-CN" altLang="en-US" sz="3200">
                        <a:solidFill>
                          <a:schemeClr val="tx1"/>
                        </a:solidFill>
                        <a:latin typeface="方正公文小标宋" panose="02000500000000000000" charset="-122"/>
                        <a:ea typeface="方正公文小标宋" panose="02000500000000000000" charset="-122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>
                          <a:solidFill>
                            <a:schemeClr val="tx1"/>
                          </a:solidFill>
                          <a:latin typeface="方正公文小标宋" panose="02000500000000000000" charset="-122"/>
                          <a:ea typeface="方正公文小标宋" panose="02000500000000000000" charset="-122"/>
                          <a:sym typeface="+mn-ea"/>
                        </a:rPr>
                        <a:t>时间</a:t>
                      </a:r>
                      <a:endParaRPr lang="zh-CN" altLang="en-US" sz="3200">
                        <a:solidFill>
                          <a:schemeClr val="tx1"/>
                        </a:solidFill>
                        <a:latin typeface="方正公文小标宋" panose="02000500000000000000" charset="-122"/>
                        <a:ea typeface="方正公文小标宋" panose="02000500000000000000" charset="-122"/>
                        <a:sym typeface="+mn-ea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zh-CN" altLang="en-US" sz="3200">
                        <a:solidFill>
                          <a:schemeClr val="tx1"/>
                        </a:solidFill>
                        <a:latin typeface="方正公文小标宋" panose="02000500000000000000" charset="-122"/>
                        <a:ea typeface="方正公文小标宋" panose="02000500000000000000" charset="-122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>
                          <a:solidFill>
                            <a:schemeClr val="tx1"/>
                          </a:solidFill>
                          <a:latin typeface="方正公文小标宋" panose="02000500000000000000" charset="-122"/>
                          <a:ea typeface="方正公文小标宋" panose="02000500000000000000" charset="-122"/>
                          <a:sym typeface="+mn-ea"/>
                        </a:rPr>
                        <a:t>地点</a:t>
                      </a:r>
                      <a:endParaRPr lang="zh-CN" altLang="en-US" sz="3200">
                        <a:solidFill>
                          <a:schemeClr val="tx1"/>
                        </a:solidFill>
                        <a:latin typeface="方正公文小标宋" panose="02000500000000000000" charset="-122"/>
                        <a:ea typeface="方正公文小标宋" panose="02000500000000000000" charset="-122"/>
                        <a:sym typeface="+mn-ea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zh-CN" altLang="en-US" sz="3200">
                        <a:solidFill>
                          <a:schemeClr val="tx1"/>
                        </a:solidFill>
                        <a:latin typeface="方正公文小标宋" panose="02000500000000000000" charset="-122"/>
                        <a:ea typeface="方正公文小标宋" panose="02000500000000000000" charset="-122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3200">
                          <a:solidFill>
                            <a:schemeClr val="tx1"/>
                          </a:solidFill>
                          <a:latin typeface="方正公文小标宋" panose="02000500000000000000" charset="-122"/>
                          <a:ea typeface="方正公文小标宋" panose="02000500000000000000" charset="-122"/>
                          <a:sym typeface="+mn-ea"/>
                        </a:rPr>
                        <a:t>口号</a:t>
                      </a:r>
                      <a:endParaRPr lang="zh-CN" altLang="en-US" sz="3200">
                        <a:solidFill>
                          <a:schemeClr val="tx1"/>
                        </a:solidFill>
                        <a:latin typeface="方正公文小标宋" panose="02000500000000000000" charset="-122"/>
                        <a:ea typeface="方正公文小标宋" panose="02000500000000000000" charset="-122"/>
                        <a:sym typeface="+mn-ea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endParaRPr lang="zh-CN" altLang="en-US" sz="3200">
                        <a:solidFill>
                          <a:schemeClr val="tx1"/>
                        </a:solidFill>
                        <a:latin typeface="方正公文小标宋" panose="02000500000000000000" charset="-122"/>
                        <a:ea typeface="方正公文小标宋" panose="02000500000000000000" charset="-122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3385820" y="2093684"/>
            <a:ext cx="29292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（大泽乡起义）</a:t>
            </a:r>
            <a:endParaRPr lang="zh-CN" altLang="en-US" sz="3200" dirty="0">
              <a:solidFill>
                <a:srgbClr val="FF0000"/>
              </a:solidFill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69110" y="4866094"/>
            <a:ext cx="2818765" cy="4895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大泽乡</a:t>
            </a:r>
            <a:endParaRPr lang="zh-CN" altLang="en-US" sz="3200">
              <a:solidFill>
                <a:srgbClr val="FF0000"/>
              </a:solidFill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69110" y="2825839"/>
            <a:ext cx="4486910" cy="4895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大雨误期</a:t>
            </a:r>
            <a:endParaRPr lang="zh-CN" altLang="en-US" sz="3200">
              <a:solidFill>
                <a:srgbClr val="FF0000"/>
              </a:solidFill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69110" y="4166324"/>
            <a:ext cx="2818765" cy="4895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公元前</a:t>
            </a:r>
            <a:r>
              <a:rPr lang="en-US" altLang="zh-CN" sz="320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209</a:t>
            </a:r>
            <a:r>
              <a:rPr lang="zh-CN" altLang="en-US" sz="320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年</a:t>
            </a:r>
            <a:endParaRPr lang="zh-CN" altLang="en-US" sz="3200">
              <a:solidFill>
                <a:srgbClr val="FF0000"/>
              </a:solidFill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20850" y="5565864"/>
            <a:ext cx="4389755" cy="4895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“</a:t>
            </a:r>
            <a:r>
              <a:rPr lang="zh-CN" altLang="en-US" sz="3200" dirty="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王侯将相宁有种</a:t>
            </a:r>
            <a:r>
              <a:rPr lang="zh-CN" altLang="en-US" sz="3200" dirty="0" smtClean="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乎</a:t>
            </a:r>
            <a:r>
              <a:rPr lang="en-US" altLang="zh-CN" sz="3200" dirty="0" smtClean="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”</a:t>
            </a:r>
            <a:endParaRPr lang="en-US" altLang="zh-CN" sz="3200" dirty="0">
              <a:solidFill>
                <a:srgbClr val="FF0000"/>
              </a:solidFill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56045" y="5335359"/>
            <a:ext cx="5217160" cy="829945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斩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木为兵，揭竿为旗</a:t>
            </a:r>
            <a:r>
              <a:rPr lang="zh-CN" altLang="en-US" sz="28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r"/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贾谊《过秦论》</a:t>
            </a:r>
            <a:endParaRPr lang="zh-CN" altLang="en-US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81750" y="2734399"/>
            <a:ext cx="5408295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sz="2400" b="1" dirty="0">
                <a:ln w="10160">
                  <a:noFill/>
                  <a:prstDash val="solid"/>
                </a:ln>
                <a:effectLst/>
                <a:sym typeface="+mn-ea"/>
              </a:rPr>
              <a:t>思考：</a:t>
            </a:r>
            <a:r>
              <a:rPr sz="2400" b="1" dirty="0" err="1" smtClean="0">
                <a:ln w="10160">
                  <a:noFill/>
                  <a:prstDash val="solid"/>
                </a:ln>
                <a:effectLst/>
                <a:sym typeface="+mn-ea"/>
              </a:rPr>
              <a:t>假如没有</a:t>
            </a:r>
            <a:r>
              <a:rPr lang="zh-CN" altLang="en-US" sz="2400" b="1" dirty="0" smtClean="0">
                <a:ln w="10160">
                  <a:noFill/>
                  <a:prstDash val="solid"/>
                </a:ln>
                <a:effectLst/>
                <a:sym typeface="+mn-ea"/>
              </a:rPr>
              <a:t>遇</a:t>
            </a:r>
            <a:r>
              <a:rPr sz="2400" b="1" dirty="0" smtClean="0">
                <a:ln w="10160">
                  <a:noFill/>
                  <a:prstDash val="solid"/>
                </a:ln>
                <a:effectLst/>
                <a:sym typeface="+mn-ea"/>
              </a:rPr>
              <a:t>雨</a:t>
            </a:r>
            <a:r>
              <a:rPr lang="zh-CN" altLang="en-US" sz="2400" b="1" dirty="0" smtClean="0">
                <a:ln w="10160">
                  <a:noFill/>
                  <a:prstDash val="solid"/>
                </a:ln>
                <a:effectLst/>
                <a:sym typeface="+mn-ea"/>
              </a:rPr>
              <a:t>误</a:t>
            </a:r>
            <a:r>
              <a:rPr sz="2400" b="1" dirty="0" err="1" smtClean="0">
                <a:ln w="10160">
                  <a:noFill/>
                  <a:prstDash val="solid"/>
                </a:ln>
                <a:effectLst/>
                <a:sym typeface="+mn-ea"/>
              </a:rPr>
              <a:t>期</a:t>
            </a:r>
            <a:r>
              <a:rPr sz="2400" b="1" dirty="0" err="1">
                <a:ln w="10160">
                  <a:noFill/>
                  <a:prstDash val="solid"/>
                </a:ln>
                <a:effectLst/>
                <a:sym typeface="+mn-ea"/>
              </a:rPr>
              <a:t>，</a:t>
            </a:r>
            <a:r>
              <a:rPr sz="2400" b="1" dirty="0" err="1" smtClean="0">
                <a:ln w="10160">
                  <a:noFill/>
                  <a:prstDash val="solid"/>
                </a:ln>
                <a:effectLst/>
                <a:sym typeface="+mn-ea"/>
              </a:rPr>
              <a:t>秦末农民起义还会爆发吗</a:t>
            </a:r>
            <a:r>
              <a:rPr sz="2400" b="1" dirty="0" err="1">
                <a:ln w="10160">
                  <a:noFill/>
                  <a:prstDash val="solid"/>
                </a:ln>
                <a:effectLst/>
                <a:sym typeface="+mn-ea"/>
              </a:rPr>
              <a:t>？请说明理由</a:t>
            </a:r>
            <a:r>
              <a:rPr lang="zh-CN" sz="2400" b="1" dirty="0">
                <a:ln w="10160">
                  <a:noFill/>
                  <a:prstDash val="solid"/>
                </a:ln>
                <a:effectLst/>
                <a:sym typeface="+mn-ea"/>
              </a:rPr>
              <a:t>。</a:t>
            </a:r>
            <a:endParaRPr lang="zh-CN" sz="2400" b="1" dirty="0">
              <a:ln w="10160">
                <a:noFill/>
                <a:prstDash val="solid"/>
              </a:ln>
              <a:effectLst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30625" y="2788374"/>
            <a:ext cx="2293367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b="1" noProof="0">
                <a:ln>
                  <a:noFill/>
                </a:ln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ffectLst/>
                <a:highlight>
                  <a:srgbClr val="FFFF00"/>
                </a:highligh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直接原因</a:t>
            </a:r>
            <a:endParaRPr lang="en-US" altLang="zh-CN" sz="3200" b="1" noProof="0">
              <a:ln>
                <a:noFill/>
              </a:ln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ffectLst/>
              <a:highlight>
                <a:srgbClr val="FFFF00"/>
              </a:highlight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785279" y="3466554"/>
            <a:ext cx="4486910" cy="4895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秦的暴政</a:t>
            </a:r>
            <a:endParaRPr lang="zh-CN" altLang="en-US" sz="3200">
              <a:solidFill>
                <a:srgbClr val="FF0000"/>
              </a:solidFill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15385" y="3448774"/>
            <a:ext cx="18891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3200" b="1" noProof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根本原因</a:t>
            </a:r>
            <a:endParaRPr lang="en-US" altLang="zh-CN" sz="3200" b="1" noProof="0">
              <a:ln>
                <a:noFill/>
              </a:ln>
              <a:solidFill>
                <a:srgbClr val="FF0000"/>
              </a:solidFill>
              <a:effectLst/>
              <a:highlight>
                <a:srgbClr val="FFFF00"/>
              </a:highlight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sym typeface="+mn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009765" y="4341584"/>
            <a:ext cx="3999230" cy="1619885"/>
            <a:chOff x="11878" y="6545"/>
            <a:chExt cx="6298" cy="2551"/>
          </a:xfrm>
        </p:grpSpPr>
        <p:sp>
          <p:nvSpPr>
            <p:cNvPr id="24" name="云形标注 23"/>
            <p:cNvSpPr/>
            <p:nvPr/>
          </p:nvSpPr>
          <p:spPr>
            <a:xfrm>
              <a:off x="11878" y="6545"/>
              <a:ext cx="6298" cy="2551"/>
            </a:xfrm>
            <a:prstGeom prst="cloudCallout">
              <a:avLst>
                <a:gd name="adj1" fmla="val 35725"/>
                <a:gd name="adj2" fmla="val -140474"/>
              </a:avLst>
            </a:prstGeom>
            <a:solidFill>
              <a:schemeClr val="accent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17"/>
            <p:cNvSpPr txBox="1"/>
            <p:nvPr/>
          </p:nvSpPr>
          <p:spPr>
            <a:xfrm>
              <a:off x="12780" y="6736"/>
              <a:ext cx="5274" cy="217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800" b="1" dirty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“那些王侯将相，难道天生就比我们高贵吗！”</a:t>
              </a:r>
              <a:endParaRPr lang="zh-CN" altLang="en-US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5" grpId="0"/>
      <p:bldP spid="15" grpId="1"/>
      <p:bldP spid="4" grpId="0" bldLvl="0" animBg="1"/>
      <p:bldP spid="4" grpId="1" animBg="1"/>
      <p:bldP spid="6" grpId="0" bldLvl="0" animBg="1"/>
      <p:bldP spid="6" grpId="1" animBg="1"/>
      <p:bldP spid="6" grpId="2" bldLvl="0" animBg="1"/>
      <p:bldP spid="14" grpId="0"/>
      <p:bldP spid="14" grpId="1"/>
      <p:bldP spid="21" grpId="0"/>
      <p:bldP spid="21" grpId="1"/>
      <p:bldP spid="22" grpId="0"/>
      <p:bldP spid="2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3b32313535383330363bbbf0bee6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797988" y="3244367"/>
            <a:ext cx="752475" cy="752475"/>
          </a:xfrm>
          <a:prstGeom prst="rect">
            <a:avLst/>
          </a:prstGeom>
        </p:spPr>
      </p:pic>
      <p:sp>
        <p:nvSpPr>
          <p:cNvPr id="10" name="下箭头 9"/>
          <p:cNvSpPr/>
          <p:nvPr/>
        </p:nvSpPr>
        <p:spPr>
          <a:xfrm>
            <a:off x="5735955" y="1628775"/>
            <a:ext cx="586105" cy="4439920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6232525" y="1772285"/>
            <a:ext cx="2811145" cy="460375"/>
            <a:chOff x="10725" y="1758"/>
            <a:chExt cx="4427" cy="725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0725" y="2483"/>
              <a:ext cx="4166" cy="0"/>
            </a:xfrm>
            <a:prstGeom prst="line">
              <a:avLst/>
            </a:prstGeom>
            <a:ln w="19050">
              <a:prstDash val="sysDot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0866" y="1758"/>
              <a:ext cx="4286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方正公文小标宋" panose="02000500000000000000" charset="-122"/>
                  <a:ea typeface="方正公文小标宋" panose="02000500000000000000" charset="-122"/>
                </a:rPr>
                <a:t>大泽乡</a:t>
              </a:r>
              <a:r>
                <a:rPr lang="zh-CN" altLang="en-US" sz="2400">
                  <a:latin typeface="方正公文小标宋" panose="02000500000000000000" charset="-122"/>
                  <a:ea typeface="方正公文小标宋" panose="02000500000000000000" charset="-122"/>
                </a:rPr>
                <a:t>爆发起义</a:t>
              </a:r>
              <a:endParaRPr lang="zh-CN" altLang="en-US" sz="2400">
                <a:latin typeface="方正公文小标宋" panose="02000500000000000000" charset="-122"/>
                <a:ea typeface="方正公文小标宋" panose="02000500000000000000" charset="-122"/>
              </a:endParaRPr>
            </a:p>
          </p:txBody>
        </p:sp>
      </p:grpSp>
      <p:pic>
        <p:nvPicPr>
          <p:cNvPr id="26" name="图片 25" descr="3b32303931393038333bbaecc6ec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54758" y="3244367"/>
            <a:ext cx="621665" cy="616585"/>
          </a:xfrm>
          <a:prstGeom prst="rect">
            <a:avLst/>
          </a:prstGeom>
        </p:spPr>
      </p:pic>
      <p:pic>
        <p:nvPicPr>
          <p:cNvPr id="27" name="图片 26" descr="3b32313630303630343bbcfdcdb7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9720000">
            <a:off x="3610663" y="3648227"/>
            <a:ext cx="415290" cy="415290"/>
          </a:xfrm>
          <a:prstGeom prst="rect">
            <a:avLst/>
          </a:prstGeom>
        </p:spPr>
      </p:pic>
      <p:pic>
        <p:nvPicPr>
          <p:cNvPr id="28" name="图片 27" descr="3b32313630303630343bbcfdcdb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9720000">
            <a:off x="2790243" y="3869842"/>
            <a:ext cx="659765" cy="415290"/>
          </a:xfrm>
          <a:prstGeom prst="rect">
            <a:avLst/>
          </a:prstGeom>
        </p:spPr>
      </p:pic>
      <p:pic>
        <p:nvPicPr>
          <p:cNvPr id="29" name="图片 28" descr="3b32313630303630343bbcfdcdb7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>
            <a:off x="1949503" y="3422802"/>
            <a:ext cx="1607185" cy="415290"/>
          </a:xfrm>
          <a:prstGeom prst="rect">
            <a:avLst/>
          </a:prstGeom>
        </p:spPr>
      </p:pic>
      <p:pic>
        <p:nvPicPr>
          <p:cNvPr id="30" name="图片 29" descr="3b32313630303630343bbcfdcdb7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3260000">
            <a:off x="3000428" y="3482492"/>
            <a:ext cx="482600" cy="250825"/>
          </a:xfrm>
          <a:prstGeom prst="rect">
            <a:avLst/>
          </a:prstGeom>
        </p:spPr>
      </p:pic>
      <p:sp>
        <p:nvSpPr>
          <p:cNvPr id="31" name="椭圆 30"/>
          <p:cNvSpPr/>
          <p:nvPr/>
        </p:nvSpPr>
        <p:spPr>
          <a:xfrm>
            <a:off x="1198933" y="3271037"/>
            <a:ext cx="589915" cy="589280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6168390" y="2846070"/>
            <a:ext cx="4591685" cy="466725"/>
            <a:chOff x="10804" y="1758"/>
            <a:chExt cx="7231" cy="735"/>
          </a:xfrm>
        </p:grpSpPr>
        <p:cxnSp>
          <p:nvCxnSpPr>
            <p:cNvPr id="33" name="直接连接符 32"/>
            <p:cNvCxnSpPr/>
            <p:nvPr>
              <p:custDataLst>
                <p:tags r:id="rId10"/>
              </p:custDataLst>
            </p:nvPr>
          </p:nvCxnSpPr>
          <p:spPr>
            <a:xfrm>
              <a:off x="10804" y="2483"/>
              <a:ext cx="4871" cy="10"/>
            </a:xfrm>
            <a:prstGeom prst="line">
              <a:avLst/>
            </a:prstGeom>
            <a:ln w="19050">
              <a:prstDash val="sysDot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34" name="文本框 33"/>
            <p:cNvSpPr txBox="1"/>
            <p:nvPr>
              <p:custDataLst>
                <p:tags r:id="rId11"/>
              </p:custDataLst>
            </p:nvPr>
          </p:nvSpPr>
          <p:spPr>
            <a:xfrm>
              <a:off x="11020" y="1758"/>
              <a:ext cx="701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latin typeface="方正公文小标宋" panose="02000500000000000000" charset="-122"/>
                  <a:ea typeface="方正公文小标宋" panose="02000500000000000000" charset="-122"/>
                </a:rPr>
                <a:t>向西进攻，直逼咸阳</a:t>
              </a:r>
              <a:endParaRPr lang="zh-CN" altLang="en-US" sz="2400">
                <a:latin typeface="方正公文小标宋" panose="02000500000000000000" charset="-122"/>
                <a:ea typeface="方正公文小标宋" panose="02000500000000000000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168390" y="3869690"/>
            <a:ext cx="4608195" cy="466725"/>
            <a:chOff x="10725" y="1758"/>
            <a:chExt cx="7257" cy="735"/>
          </a:xfrm>
        </p:grpSpPr>
        <p:cxnSp>
          <p:nvCxnSpPr>
            <p:cNvPr id="36" name="直接连接符 35"/>
            <p:cNvCxnSpPr/>
            <p:nvPr>
              <p:custDataLst>
                <p:tags r:id="rId12"/>
              </p:custDataLst>
            </p:nvPr>
          </p:nvCxnSpPr>
          <p:spPr>
            <a:xfrm>
              <a:off x="10725" y="2483"/>
              <a:ext cx="4871" cy="10"/>
            </a:xfrm>
            <a:prstGeom prst="line">
              <a:avLst/>
            </a:prstGeom>
            <a:ln w="19050">
              <a:prstDash val="sysDot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>
              <p:custDataLst>
                <p:tags r:id="rId13"/>
              </p:custDataLst>
            </p:nvPr>
          </p:nvSpPr>
          <p:spPr>
            <a:xfrm>
              <a:off x="10967" y="1758"/>
              <a:ext cx="701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latin typeface="方正公文小标宋" panose="02000500000000000000" charset="-122"/>
                  <a:ea typeface="方正公文小标宋" panose="02000500000000000000" charset="-122"/>
                </a:rPr>
                <a:t>秦二世反击</a:t>
              </a:r>
              <a:endParaRPr lang="zh-CN" altLang="en-US" sz="2400">
                <a:latin typeface="方正公文小标宋" panose="02000500000000000000" charset="-122"/>
                <a:ea typeface="方正公文小标宋" panose="02000500000000000000" charset="-122"/>
              </a:endParaRPr>
            </a:p>
          </p:txBody>
        </p:sp>
      </p:grpSp>
      <p:sp>
        <p:nvSpPr>
          <p:cNvPr id="38" name="文本框 37"/>
          <p:cNvSpPr txBox="1"/>
          <p:nvPr>
            <p:custDataLst>
              <p:tags r:id="rId14"/>
            </p:custDataLst>
          </p:nvPr>
        </p:nvSpPr>
        <p:spPr>
          <a:xfrm>
            <a:off x="520355" y="935355"/>
            <a:ext cx="1101730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lang="zh-CN" altLang="en-US" sz="2400" b="1" dirty="0">
                <a:solidFill>
                  <a:schemeClr val="accent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图说历史</a:t>
            </a:r>
            <a:r>
              <a:rPr lang="en-US" altLang="zh-CN" sz="2400" b="1" dirty="0">
                <a:solidFill>
                  <a:schemeClr val="accent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】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结合</a:t>
            </a:r>
            <a:r>
              <a:rPr lang="zh-CN" altLang="en-US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教材第</a:t>
            </a:r>
            <a:r>
              <a:rPr lang="en-US" altLang="zh-CN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59—60</a:t>
            </a:r>
            <a:r>
              <a:rPr lang="zh-CN" altLang="en-US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页的内容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，说说陈胜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、吴广起义的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发展情况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>
            <p:custDataLst>
              <p:tags r:id="rId15"/>
            </p:custDataLst>
          </p:nvPr>
        </p:nvSpPr>
        <p:spPr>
          <a:xfrm>
            <a:off x="6744652" y="5517209"/>
            <a:ext cx="4403846" cy="521970"/>
          </a:xfrm>
          <a:prstGeom prst="rect">
            <a:avLst/>
          </a:prstGeom>
          <a:solidFill>
            <a:sysClr val="window" lastClr="FFFFFF">
              <a:lumMod val="95000"/>
            </a:sysClr>
          </a:solidFill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  <a:defRPr/>
            </a:pPr>
            <a:r>
              <a:rPr kumimoji="0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仿宋_GB2312" panose="02000000000000000000" charset="-122"/>
                <a:ea typeface="方正仿宋_GB2312" panose="02000000000000000000" charset="-122"/>
              </a:rPr>
              <a:t>失败了的起义有意义吗？</a:t>
            </a:r>
            <a:endParaRPr kumimoji="0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仿宋_GB2312" panose="02000000000000000000" charset="-122"/>
              <a:ea typeface="方正仿宋_GB2312" panose="02000000000000000000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6168390" y="4797425"/>
            <a:ext cx="6650355" cy="460375"/>
            <a:chOff x="10725" y="1758"/>
            <a:chExt cx="10473" cy="725"/>
          </a:xfrm>
        </p:grpSpPr>
        <p:cxnSp>
          <p:nvCxnSpPr>
            <p:cNvPr id="41" name="直接连接符 40"/>
            <p:cNvCxnSpPr/>
            <p:nvPr>
              <p:custDataLst>
                <p:tags r:id="rId16"/>
              </p:custDataLst>
            </p:nvPr>
          </p:nvCxnSpPr>
          <p:spPr>
            <a:xfrm flipV="1">
              <a:off x="10725" y="2446"/>
              <a:ext cx="8718" cy="37"/>
            </a:xfrm>
            <a:prstGeom prst="line">
              <a:avLst/>
            </a:prstGeom>
            <a:ln w="19050">
              <a:prstDash val="sysDot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42" name="文本框 41"/>
            <p:cNvSpPr txBox="1"/>
            <p:nvPr>
              <p:custDataLst>
                <p:tags r:id="rId17"/>
              </p:custDataLst>
            </p:nvPr>
          </p:nvSpPr>
          <p:spPr>
            <a:xfrm>
              <a:off x="10967" y="1758"/>
              <a:ext cx="1023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latin typeface="方正公文小标宋" panose="02000500000000000000" charset="-122"/>
                  <a:ea typeface="方正公文小标宋" panose="02000500000000000000" charset="-122"/>
                </a:rPr>
                <a:t>陈胜、吴广相继被部下杀害，</a:t>
              </a:r>
              <a:r>
                <a:rPr lang="zh-CN" altLang="en-US" sz="2400">
                  <a:solidFill>
                    <a:srgbClr val="FF0000"/>
                  </a:solidFill>
                  <a:highlight>
                    <a:srgbClr val="FFFF00"/>
                  </a:highlight>
                  <a:latin typeface="方正公文小标宋" panose="02000500000000000000" charset="-122"/>
                  <a:ea typeface="方正公文小标宋" panose="02000500000000000000" charset="-122"/>
                </a:rPr>
                <a:t>起义失败</a:t>
              </a:r>
              <a:endParaRPr lang="zh-CN" altLang="en-US" sz="2400">
                <a:solidFill>
                  <a:srgbClr val="FF0000"/>
                </a:solidFill>
                <a:highlight>
                  <a:srgbClr val="FFFF00"/>
                </a:highlight>
                <a:latin typeface="方正公文小标宋" panose="02000500000000000000" charset="-122"/>
                <a:ea typeface="方正公文小标宋" panose="02000500000000000000" charset="-122"/>
              </a:endParaRPr>
            </a:p>
          </p:txBody>
        </p:sp>
      </p:grpSp>
      <p:sp>
        <p:nvSpPr>
          <p:cNvPr id="45" name="箭头: 五边形 28"/>
          <p:cNvSpPr/>
          <p:nvPr>
            <p:custDataLst>
              <p:tags r:id="rId18"/>
            </p:custDataLst>
          </p:nvPr>
        </p:nvSpPr>
        <p:spPr>
          <a:xfrm>
            <a:off x="4249420" y="158750"/>
            <a:ext cx="4746625" cy="646430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明康欧楷" panose="02010609000101010101" charset="-122"/>
                <a:ea typeface="明康欧楷" panose="02010609000101010101" charset="-122"/>
                <a:cs typeface="明康欧楷" panose="02010609000101010101" charset="-122"/>
              </a:rPr>
              <a:t>陈胜、吴广起义</a:t>
            </a:r>
            <a:endParaRPr lang="zh-CN" altLang="en-US" sz="4000" b="1" dirty="0">
              <a:latin typeface="明康欧楷" panose="02010609000101010101" charset="-122"/>
              <a:ea typeface="明康欧楷" panose="02010609000101010101" charset="-122"/>
              <a:cs typeface="明康欧楷" panose="02010609000101010101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8308" y="4014846"/>
            <a:ext cx="8382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大泽乡</a:t>
            </a:r>
            <a:endParaRPr lang="zh-CN" alt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3362065" y="3859315"/>
            <a:ext cx="435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陈</a:t>
            </a:r>
            <a:endParaRPr lang="zh-CN" alt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2789281" y="3121177"/>
            <a:ext cx="621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荥阳</a:t>
            </a:r>
            <a:endParaRPr lang="zh-CN" alt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1198933" y="3396400"/>
            <a:ext cx="621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咸阳</a:t>
            </a:r>
            <a:endParaRPr lang="zh-CN" altLang="en-US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0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31" grpId="0" bldLvl="0" animBg="1"/>
      <p:bldP spid="3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9376" y="2026398"/>
            <a:ext cx="11101070" cy="1384995"/>
          </a:xfrm>
          <a:prstGeom prst="rect">
            <a:avLst/>
          </a:prstGeom>
          <a:solidFill>
            <a:schemeClr val="accent4">
              <a:lumMod val="75000"/>
              <a:alpha val="22000"/>
            </a:schemeClr>
          </a:solidFill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华文新魏" panose="02010800040101010101" pitchFamily="2" charset="-122"/>
                <a:ea typeface="华文新魏" panose="02010800040101010101" pitchFamily="2" charset="-122"/>
                <a:cs typeface="华文新魏" panose="02010800040101010101" pitchFamily="2" charset="-122"/>
              </a:rPr>
              <a:t>陈胜虽已死，其所置遣侯王将相</a:t>
            </a:r>
            <a:r>
              <a:rPr lang="zh-CN" altLang="en-US" sz="28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华文新魏" panose="02010800040101010101" pitchFamily="2" charset="-122"/>
              </a:rPr>
              <a:t>竟（最终）亡秦</a:t>
            </a:r>
            <a:r>
              <a:rPr lang="zh-CN" altLang="en-US" sz="2800" b="1">
                <a:latin typeface="华文新魏" panose="02010800040101010101" pitchFamily="2" charset="-122"/>
                <a:ea typeface="华文新魏" panose="02010800040101010101" pitchFamily="2" charset="-122"/>
                <a:cs typeface="华文新魏" panose="02010800040101010101" pitchFamily="2" charset="-122"/>
              </a:rPr>
              <a:t>，由涉</a:t>
            </a:r>
            <a:r>
              <a:rPr lang="zh-CN" altLang="en-US" sz="28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华文新魏" panose="02010800040101010101" pitchFamily="2" charset="-122"/>
              </a:rPr>
              <a:t>首</a:t>
            </a:r>
            <a:r>
              <a:rPr lang="zh-CN" altLang="en-US" sz="2800" b="1">
                <a:latin typeface="华文新魏" panose="02010800040101010101" pitchFamily="2" charset="-122"/>
                <a:ea typeface="华文新魏" panose="02010800040101010101" pitchFamily="2" charset="-122"/>
                <a:cs typeface="华文新魏" panose="02010800040101010101" pitchFamily="2" charset="-122"/>
              </a:rPr>
              <a:t>事也。</a:t>
            </a:r>
            <a:endParaRPr lang="zh-CN" altLang="en-US" sz="2800" b="1">
              <a:latin typeface="华文新魏" panose="02010800040101010101" pitchFamily="2" charset="-122"/>
              <a:ea typeface="华文新魏" panose="02010800040101010101" pitchFamily="2" charset="-122"/>
              <a:cs typeface="华文新魏" panose="02010800040101010101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  <a:cs typeface="华文新魏" panose="02010800040101010101" pitchFamily="2" charset="-122"/>
              </a:rPr>
              <a:t>——</a:t>
            </a:r>
            <a:r>
              <a:rPr lang="zh-CN" altLang="en-US" sz="2800" b="1">
                <a:latin typeface="华文新魏" panose="02010800040101010101" pitchFamily="2" charset="-122"/>
                <a:ea typeface="华文新魏" panose="02010800040101010101" pitchFamily="2" charset="-122"/>
                <a:cs typeface="华文新魏" panose="02010800040101010101" pitchFamily="2" charset="-122"/>
              </a:rPr>
              <a:t>司马迁《史记</a:t>
            </a: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  <a:cs typeface="华文新魏" panose="02010800040101010101" pitchFamily="2" charset="-122"/>
              </a:rPr>
              <a:t>·</a:t>
            </a:r>
            <a:r>
              <a:rPr lang="zh-CN" altLang="en-US" sz="2800" b="1">
                <a:latin typeface="华文新魏" panose="02010800040101010101" pitchFamily="2" charset="-122"/>
                <a:ea typeface="华文新魏" panose="02010800040101010101" pitchFamily="2" charset="-122"/>
                <a:cs typeface="华文新魏" panose="02010800040101010101" pitchFamily="2" charset="-122"/>
              </a:rPr>
              <a:t>陈涉世家》</a:t>
            </a:r>
            <a:endParaRPr lang="zh-CN" altLang="en-US" sz="2800" b="1">
              <a:latin typeface="华文新魏" panose="02010800040101010101" pitchFamily="2" charset="-122"/>
              <a:ea typeface="华文新魏" panose="02010800040101010101" pitchFamily="2" charset="-122"/>
              <a:cs typeface="华文新魏" panose="02010800040101010101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419735" y="1003375"/>
            <a:ext cx="111607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accent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仿宋_GB2312" panose="02000000000000000000" charset="-122"/>
              </a:rPr>
              <a:t>【</a:t>
            </a:r>
            <a:r>
              <a:rPr lang="zh-CN" altLang="en-US" sz="2800" b="1" dirty="0">
                <a:solidFill>
                  <a:schemeClr val="accent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仿宋_GB2312" panose="02000000000000000000" charset="-122"/>
              </a:rPr>
              <a:t>问题思考</a:t>
            </a:r>
            <a:r>
              <a:rPr lang="en-US" altLang="zh-CN" sz="2800" b="1" dirty="0" smtClean="0">
                <a:solidFill>
                  <a:schemeClr val="accent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仿宋_GB2312" panose="02000000000000000000" charset="-122"/>
              </a:rPr>
              <a:t>】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方正仿宋_GB2312" panose="02000000000000000000" charset="-122"/>
              </a:rPr>
              <a:t>结合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方正仿宋_GB2312" panose="02000000000000000000" charset="-122"/>
              </a:rPr>
              <a:t>司马迁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方正仿宋_GB2312" panose="02000000000000000000" charset="-122"/>
              </a:rPr>
              <a:t>的评价，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方正仿宋_GB2312" panose="02000000000000000000" charset="-122"/>
              </a:rPr>
              <a:t>说说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方正仿宋_GB2312" panose="02000000000000000000" charset="-122"/>
              </a:rPr>
              <a:t>陈胜、吴广起义有何</a:t>
            </a:r>
            <a:r>
              <a:rPr lang="zh-CN" altLang="en-US" sz="4400" b="1" dirty="0" smtClean="0">
                <a:solidFill>
                  <a:srgbClr val="FF0000"/>
                </a:solidFill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方正仿宋_GB2312" panose="02000000000000000000" charset="-122"/>
              </a:rPr>
              <a:t>意义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方正仿宋_GB2312" panose="02000000000000000000" charset="-122"/>
              </a:rPr>
              <a:t>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方正仿宋_GB2312" panose="02000000000000000000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407368" y="3642975"/>
            <a:ext cx="83529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38480" marR="0" lvl="0" indent="-53848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92000"/>
              <a:buFontTx/>
              <a:buNone/>
              <a:defRPr/>
            </a:pPr>
            <a:r>
              <a:rPr kumimoji="0" lang="zh-CN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  <a:t>①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  <a:t>是中国历史上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  <a:t>第一次农民大起义。（地位</a:t>
            </a:r>
            <a:r>
              <a:rPr kumimoji="0" lang="zh-CN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  <a:t>）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方正公文小标宋" panose="02000500000000000000" charset="-122"/>
              <a:cs typeface="方正公文小标宋" panose="0200050000000000000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9735" y="4352269"/>
            <a:ext cx="78212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  <a:sym typeface="+mn-ea"/>
              </a:rPr>
              <a:t>②沉重</a:t>
            </a:r>
            <a:r>
              <a:rPr lang="zh-CN" altLang="en-US" sz="32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  <a:sym typeface="+mn-ea"/>
              </a:rPr>
              <a:t>打击了秦王朝的统治。</a:t>
            </a:r>
            <a:endParaRPr lang="zh-CN" altLang="en-US" sz="320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公文小标宋" panose="02000500000000000000" charset="-122"/>
              <a:ea typeface="方正公文小标宋" panose="02000500000000000000" charset="-122"/>
              <a:cs typeface="方正公文小标宋" panose="02000500000000000000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9735" y="5149691"/>
            <a:ext cx="11434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8480" marR="0" lvl="0" indent="-53848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92000"/>
              <a:buFontTx/>
              <a:buNone/>
              <a:defRPr/>
            </a:pPr>
            <a:r>
              <a:rPr lang="zh-CN" altLang="en-US" sz="32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  <a:sym typeface="+mn-ea"/>
              </a:rPr>
              <a:t>③其</a:t>
            </a:r>
            <a:r>
              <a:rPr lang="en-US" altLang="zh-CN" sz="32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  <a:sym typeface="+mn-ea"/>
              </a:rPr>
              <a:t>首</a:t>
            </a:r>
            <a:r>
              <a:rPr lang="zh-CN" altLang="en-US" sz="32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  <a:sym typeface="+mn-ea"/>
              </a:rPr>
              <a:t>创精神</a:t>
            </a:r>
            <a:r>
              <a:rPr lang="zh-CN" altLang="en-US" sz="32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  <a:sym typeface="+mn-ea"/>
              </a:rPr>
              <a:t>鼓舞了后世千百万劳动人民起来反抗残暴的统治。</a:t>
            </a:r>
            <a:endParaRPr lang="zh-CN" altLang="en-US" sz="320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公文小标宋" panose="02000500000000000000" charset="-122"/>
              <a:ea typeface="方正公文小标宋" panose="02000500000000000000" charset="-122"/>
              <a:cs typeface="方正公文小标宋" panose="02000500000000000000" charset="-122"/>
              <a:sym typeface="+mn-ea"/>
            </a:endParaRPr>
          </a:p>
        </p:txBody>
      </p:sp>
      <p:sp>
        <p:nvSpPr>
          <p:cNvPr id="7" name="箭头: 五边形 28"/>
          <p:cNvSpPr/>
          <p:nvPr>
            <p:custDataLst>
              <p:tags r:id="rId3"/>
            </p:custDataLst>
          </p:nvPr>
        </p:nvSpPr>
        <p:spPr>
          <a:xfrm>
            <a:off x="4249420" y="158750"/>
            <a:ext cx="4746625" cy="646430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明康欧楷" panose="02010609000101010101" charset="-122"/>
                <a:ea typeface="明康欧楷" panose="02010609000101010101" charset="-122"/>
                <a:cs typeface="明康欧楷" panose="02010609000101010101" charset="-122"/>
              </a:rPr>
              <a:t>陈胜、吴广起义</a:t>
            </a:r>
            <a:endParaRPr lang="zh-CN" altLang="en-US" sz="4000" b="1" dirty="0">
              <a:latin typeface="明康欧楷" panose="02010609000101010101" charset="-122"/>
              <a:ea typeface="明康欧楷" panose="02010609000101010101" charset="-122"/>
              <a:cs typeface="明康欧楷" panose="02010609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/>
      <p:bldP spid="12" grpId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 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692385" y="2600174"/>
            <a:ext cx="309880" cy="501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endParaRPr lang="zh-CN" altLang="zh-CN" sz="2665" b="1"/>
          </a:p>
        </p:txBody>
      </p:sp>
      <p:sp>
        <p:nvSpPr>
          <p:cNvPr id="8" name="箭头: 五边形 28"/>
          <p:cNvSpPr/>
          <p:nvPr>
            <p:custDataLst>
              <p:tags r:id="rId2"/>
            </p:custDataLst>
          </p:nvPr>
        </p:nvSpPr>
        <p:spPr>
          <a:xfrm>
            <a:off x="5159375" y="116205"/>
            <a:ext cx="3178809" cy="646430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明康欧楷" panose="02010609000101010101" charset="-122"/>
                <a:ea typeface="明康欧楷" panose="02010609000101010101" charset="-122"/>
                <a:cs typeface="明康欧楷" panose="02010609000101010101" charset="-122"/>
              </a:rPr>
              <a:t>秦朝的灭亡</a:t>
            </a:r>
            <a:endParaRPr lang="zh-CN" altLang="en-US" sz="4000" b="1" dirty="0">
              <a:latin typeface="明康欧楷" panose="02010609000101010101" charset="-122"/>
              <a:ea typeface="明康欧楷" panose="02010609000101010101" charset="-122"/>
              <a:cs typeface="明康欧楷" panose="02010609000101010101" charset="-122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407670" y="981075"/>
            <a:ext cx="11325225" cy="5391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 19"/>
          <p:cNvSpPr/>
          <p:nvPr>
            <p:custDataLst>
              <p:tags r:id="rId4"/>
            </p:custDataLst>
          </p:nvPr>
        </p:nvSpPr>
        <p:spPr>
          <a:xfrm>
            <a:off x="407670" y="981075"/>
            <a:ext cx="11348085" cy="5391785"/>
          </a:xfrm>
          <a:prstGeom prst="rect">
            <a:avLst/>
          </a:prstGeom>
          <a:solidFill>
            <a:schemeClr val="tx1">
              <a:lumMod val="95000"/>
              <a:lumOff val="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127760" y="1240790"/>
            <a:ext cx="9996805" cy="13512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altLang="en-US" sz="8800">
                <a:gradFill>
                  <a:gsLst>
                    <a:gs pos="0">
                      <a:srgbClr val="FEF7E7"/>
                    </a:gs>
                    <a:gs pos="83000">
                      <a:srgbClr val="B28C46"/>
                    </a:gs>
                    <a:gs pos="100000">
                      <a:srgbClr val="FEF7E7"/>
                    </a:gs>
                  </a:gsLst>
                  <a:lin ang="5400000" scaled="0"/>
                </a:gradFill>
                <a:effectLst>
                  <a:outerShdw blurRad="50800" dist="38100" dir="7200000" algn="tr" rotWithShape="0">
                    <a:prstClr val="black">
                      <a:alpha val="40000"/>
                    </a:prstClr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四海之怒未平息！</a:t>
            </a:r>
            <a:endParaRPr lang="zh-CN" altLang="en-US" sz="8800">
              <a:gradFill>
                <a:gsLst>
                  <a:gs pos="0">
                    <a:srgbClr val="FEF7E7"/>
                  </a:gs>
                  <a:gs pos="83000">
                    <a:srgbClr val="B28C46"/>
                  </a:gs>
                  <a:gs pos="100000">
                    <a:srgbClr val="FEF7E7"/>
                  </a:gs>
                </a:gsLst>
                <a:lin ang="5400000" scaled="0"/>
              </a:gradFill>
              <a:effectLst>
                <a:outerShdw blurRad="50800" dist="38100" dir="7200000" algn="tr" rotWithShape="0">
                  <a:prstClr val="black">
                    <a:alpha val="40000"/>
                  </a:prstClr>
                </a:outerShdw>
              </a:effectLst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664075" y="3069590"/>
            <a:ext cx="6966585" cy="718820"/>
          </a:xfrm>
          <a:prstGeom prst="roundRect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ctr">
              <a:defRPr sz="2800" b="1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前期：陈胜，吴广起义失败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9" name="圆角矩形 8"/>
          <p:cNvSpPr/>
          <p:nvPr>
            <p:custDataLst>
              <p:tags r:id="rId6"/>
            </p:custDataLst>
          </p:nvPr>
        </p:nvSpPr>
        <p:spPr>
          <a:xfrm>
            <a:off x="623570" y="4048760"/>
            <a:ext cx="3234690" cy="77279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tx1"/>
                </a:solidFill>
              </a:rPr>
              <a:t>秦末农民大起义</a:t>
            </a:r>
            <a:endParaRPr lang="zh-CN" altLang="en-US" sz="3200" b="1">
              <a:solidFill>
                <a:schemeClr val="tx1"/>
              </a:solidFill>
            </a:endParaRPr>
          </a:p>
        </p:txBody>
      </p:sp>
      <p:sp>
        <p:nvSpPr>
          <p:cNvPr id="6" name="Text Box 15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664075" y="4941570"/>
            <a:ext cx="6966585" cy="718820"/>
          </a:xfrm>
          <a:prstGeom prst="roundRect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ctr">
              <a:defRPr sz="2800" b="1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后期：项羽、刘邦等反秦斗争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左大括号 6"/>
          <p:cNvSpPr/>
          <p:nvPr/>
        </p:nvSpPr>
        <p:spPr>
          <a:xfrm>
            <a:off x="4105910" y="3501390"/>
            <a:ext cx="558165" cy="1852295"/>
          </a:xfrm>
          <a:prstGeom prst="lef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8" grpId="1" animBg="1"/>
      <p:bldP spid="6" grpId="0" bldLvl="0" animBg="1"/>
      <p:bldP spid="6" grpId="1" animBg="1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COMMONDATA" val="eyJoZGlkIjoiM2U4YTQ4NGZjZGI1ZTdhNzIzYmNmNDRkZGU5MmI4ODIifQ=="/>
  <p:tag name="KSO_WPP_MARK_KEY" val="3a5f311e-f7f9-41e5-b799-f34613bd13a0"/>
  <p:tag name="commondata" val="eyJoZGlkIjoiMDc0YmVkNzIyYTUyMGViMjlkZjRjOWNkOGFjNWZiMmUifQ==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AS_UNIQUEID" val="1185"/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SPECIAL_SOURCE" val="bdnull"/>
</p:tagLst>
</file>

<file path=ppt/tags/tag29.xml><?xml version="1.0" encoding="utf-8"?>
<p:tagLst xmlns:p="http://schemas.openxmlformats.org/presentationml/2006/main">
  <p:tag name="AS_UNIQUEID" val="1290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AS_UNIQUEID" val="1291"/>
</p:tagLst>
</file>

<file path=ppt/tags/tag31.xml><?xml version="1.0" encoding="utf-8"?>
<p:tagLst xmlns:p="http://schemas.openxmlformats.org/presentationml/2006/main">
  <p:tag name="AS_UNIQUEID" val="1292"/>
</p:tagLst>
</file>

<file path=ppt/tags/tag32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#wm#"/>
  <p:tag name="KSO_WM_TEMPLATE_CATEGORY" val="custom"/>
  <p:tag name="KSO_WM_TEMPLATE_INDEX" val="20204976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AS_UNIQUEID" val="13283"/>
  <p:tag name="KSO_WM_BEAUTIFY_FLAG" val="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AS_UNIQUEID" val="1015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#wm#"/>
  <p:tag name="KSO_WM_TEMPLATE_CATEGORY" val="custom"/>
  <p:tag name="KSO_WM_TEMPLATE_INDEX" val="20204976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TABLE_ENDDRAG_ORIGIN_RECT" val="671*233"/>
  <p:tag name="TABLE_ENDDRAG_RECT" val="144*180*671*233"/>
  <p:tag name="KSO_WM_UNIT_TABLE_BEAUTIFY" val="smartTable{a6e26103-fbe1-4874-9d66-d9b369edbc6e}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AS_UNIQUEID" val="1498"/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AS_UNIQUEID" val="1499"/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AS_UNIQUEID" val="1139"/>
  <p:tag name="KSO_WM_SCREEN_THEME_FLAG" val="tsuV+PS6qfZTY5ZJqADwQl9jcXZlGVxvBBL5/nqx2+wcwp5XsLauzn/Y3NZzQvQAfjl0B32fEO5xAb9J4UHLZZU1+VcelF6Nadz1n8J4QmY="/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AS_UNIQUEID" val="13283"/>
  <p:tag name="KSO_WM_BEAUTIFY_FLAG" val=""/>
</p:tagLst>
</file>

<file path=ppt/tags/tag65.xml><?xml version="1.0" encoding="utf-8"?>
<p:tagLst xmlns:p="http://schemas.openxmlformats.org/presentationml/2006/main">
  <p:tag name="AS_UNIQUEID" val="1015"/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AS_UNIQUEID" val="1015"/>
</p:tagLst>
</file>

<file path=ppt/tags/tag68.xml><?xml version="1.0" encoding="utf-8"?>
<p:tagLst xmlns:p="http://schemas.openxmlformats.org/presentationml/2006/main">
  <p:tag name="AS_UNIQUEID" val="1139"/>
  <p:tag name="KSO_WM_SCREEN_THEME_FLAG" val="tsuV+PS6qfZTY5ZJqADwQl9jcXZlGVxvBBL5/nqx2+wcwp5XsLauzn/Y3NZzQvQAfjl0B32fEO5xAb9J4UHLZZU1+VcelF6Nadz1n8J4QmY="/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1135</Words>
  <Application>WPS 演示</Application>
  <PresentationFormat>自定义</PresentationFormat>
  <Paragraphs>201</Paragraphs>
  <Slides>14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35" baseType="lpstr">
      <vt:lpstr>Arial</vt:lpstr>
      <vt:lpstr>宋体</vt:lpstr>
      <vt:lpstr>Wingdings</vt:lpstr>
      <vt:lpstr>Wingdings</vt:lpstr>
      <vt:lpstr>黑体</vt:lpstr>
      <vt:lpstr>方正粗黑宋简体</vt:lpstr>
      <vt:lpstr>华文中宋</vt:lpstr>
      <vt:lpstr>静墨飘逸体</vt:lpstr>
      <vt:lpstr>明康欧楷</vt:lpstr>
      <vt:lpstr>微软雅黑</vt:lpstr>
      <vt:lpstr>方正公文小标宋</vt:lpstr>
      <vt:lpstr>华文新魏</vt:lpstr>
      <vt:lpstr>方正仿宋_GB2312</vt:lpstr>
      <vt:lpstr>华文行楷</vt:lpstr>
      <vt:lpstr>仿宋</vt:lpstr>
      <vt:lpstr>楷体</vt:lpstr>
      <vt:lpstr>Calibri</vt:lpstr>
      <vt:lpstr>迷你简超粗圆</vt:lpstr>
      <vt:lpstr>Arial Unicode MS</vt:lpstr>
      <vt:lpstr>1_自定义设计方案</vt:lpstr>
      <vt:lpstr>课后作业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93</cp:revision>
  <dcterms:created xsi:type="dcterms:W3CDTF">2023-08-24T08:36:00Z</dcterms:created>
  <dcterms:modified xsi:type="dcterms:W3CDTF">2024-07-12T01:05:57Z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4D4FE51B9AF8436880D3956B384C47FF_12</vt:lpwstr>
  </property>
</Properties>
</file>